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 id="2147483707" r:id="rId2"/>
  </p:sldMasterIdLst>
  <p:notesMasterIdLst>
    <p:notesMasterId r:id="rId90"/>
  </p:notesMasterIdLst>
  <p:sldIdLst>
    <p:sldId id="256" r:id="rId3"/>
    <p:sldId id="563" r:id="rId4"/>
    <p:sldId id="562" r:id="rId5"/>
    <p:sldId id="564" r:id="rId6"/>
    <p:sldId id="565" r:id="rId7"/>
    <p:sldId id="406" r:id="rId8"/>
    <p:sldId id="467" r:id="rId9"/>
    <p:sldId id="482" r:id="rId10"/>
    <p:sldId id="483" r:id="rId11"/>
    <p:sldId id="484"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516" r:id="rId25"/>
    <p:sldId id="520" r:id="rId26"/>
    <p:sldId id="521" r:id="rId27"/>
    <p:sldId id="522" r:id="rId28"/>
    <p:sldId id="523" r:id="rId29"/>
    <p:sldId id="524" r:id="rId30"/>
    <p:sldId id="525" r:id="rId31"/>
    <p:sldId id="526" r:id="rId32"/>
    <p:sldId id="527" r:id="rId33"/>
    <p:sldId id="528" r:id="rId34"/>
    <p:sldId id="529" r:id="rId35"/>
    <p:sldId id="480" r:id="rId36"/>
    <p:sldId id="481" r:id="rId37"/>
    <p:sldId id="433" r:id="rId38"/>
    <p:sldId id="572" r:id="rId39"/>
    <p:sldId id="573" r:id="rId40"/>
    <p:sldId id="571" r:id="rId41"/>
    <p:sldId id="574" r:id="rId42"/>
    <p:sldId id="485" r:id="rId43"/>
    <p:sldId id="486" r:id="rId44"/>
    <p:sldId id="463" r:id="rId45"/>
    <p:sldId id="462" r:id="rId46"/>
    <p:sldId id="487" r:id="rId47"/>
    <p:sldId id="488" r:id="rId48"/>
    <p:sldId id="491" r:id="rId49"/>
    <p:sldId id="453" r:id="rId50"/>
    <p:sldId id="519" r:id="rId51"/>
    <p:sldId id="457" r:id="rId52"/>
    <p:sldId id="458" r:id="rId53"/>
    <p:sldId id="459" r:id="rId54"/>
    <p:sldId id="561" r:id="rId55"/>
    <p:sldId id="530" r:id="rId56"/>
    <p:sldId id="532" r:id="rId57"/>
    <p:sldId id="531" r:id="rId58"/>
    <p:sldId id="533" r:id="rId59"/>
    <p:sldId id="534" r:id="rId60"/>
    <p:sldId id="535" r:id="rId61"/>
    <p:sldId id="537" r:id="rId62"/>
    <p:sldId id="538" r:id="rId63"/>
    <p:sldId id="539" r:id="rId64"/>
    <p:sldId id="541" r:id="rId65"/>
    <p:sldId id="545" r:id="rId66"/>
    <p:sldId id="544" r:id="rId67"/>
    <p:sldId id="542" r:id="rId68"/>
    <p:sldId id="540" r:id="rId69"/>
    <p:sldId id="546" r:id="rId70"/>
    <p:sldId id="547" r:id="rId71"/>
    <p:sldId id="548" r:id="rId72"/>
    <p:sldId id="549" r:id="rId73"/>
    <p:sldId id="551" r:id="rId74"/>
    <p:sldId id="550" r:id="rId75"/>
    <p:sldId id="552" r:id="rId76"/>
    <p:sldId id="553" r:id="rId77"/>
    <p:sldId id="554" r:id="rId78"/>
    <p:sldId id="555" r:id="rId79"/>
    <p:sldId id="556" r:id="rId80"/>
    <p:sldId id="557" r:id="rId81"/>
    <p:sldId id="558" r:id="rId82"/>
    <p:sldId id="559" r:id="rId83"/>
    <p:sldId id="560" r:id="rId84"/>
    <p:sldId id="569" r:id="rId85"/>
    <p:sldId id="570" r:id="rId86"/>
    <p:sldId id="566" r:id="rId87"/>
    <p:sldId id="567" r:id="rId88"/>
    <p:sldId id="568" r:id="rId89"/>
  </p:sldIdLst>
  <p:sldSz cx="9144000" cy="6858000" type="screen4x3"/>
  <p:notesSz cx="6858000" cy="9144000"/>
  <p:defaultTextStyle>
    <a:defPPr>
      <a:defRPr lang="en-US"/>
    </a:defPPr>
    <a:lvl1pPr algn="ctr" rtl="0" eaLnBrk="0" fontAlgn="base" hangingPunct="0">
      <a:spcBef>
        <a:spcPct val="0"/>
      </a:spcBef>
      <a:spcAft>
        <a:spcPct val="0"/>
      </a:spcAft>
      <a:defRPr sz="2400" kern="1200">
        <a:solidFill>
          <a:schemeClr val="tx1"/>
        </a:solidFill>
        <a:latin typeface="Arial" charset="0"/>
        <a:ea typeface="+mn-ea"/>
        <a:cs typeface="+mn-cs"/>
      </a:defRPr>
    </a:lvl1pPr>
    <a:lvl2pPr marL="457200" algn="ctr" rtl="0" eaLnBrk="0" fontAlgn="base" hangingPunct="0">
      <a:spcBef>
        <a:spcPct val="0"/>
      </a:spcBef>
      <a:spcAft>
        <a:spcPct val="0"/>
      </a:spcAft>
      <a:defRPr sz="2400" kern="1200">
        <a:solidFill>
          <a:schemeClr val="tx1"/>
        </a:solidFill>
        <a:latin typeface="Arial" charset="0"/>
        <a:ea typeface="+mn-ea"/>
        <a:cs typeface="+mn-cs"/>
      </a:defRPr>
    </a:lvl2pPr>
    <a:lvl3pPr marL="914400" algn="ctr" rtl="0" eaLnBrk="0" fontAlgn="base" hangingPunct="0">
      <a:spcBef>
        <a:spcPct val="0"/>
      </a:spcBef>
      <a:spcAft>
        <a:spcPct val="0"/>
      </a:spcAft>
      <a:defRPr sz="2400" kern="1200">
        <a:solidFill>
          <a:schemeClr val="tx1"/>
        </a:solidFill>
        <a:latin typeface="Arial" charset="0"/>
        <a:ea typeface="+mn-ea"/>
        <a:cs typeface="+mn-cs"/>
      </a:defRPr>
    </a:lvl3pPr>
    <a:lvl4pPr marL="1371600" algn="ctr" rtl="0" eaLnBrk="0" fontAlgn="base" hangingPunct="0">
      <a:spcBef>
        <a:spcPct val="0"/>
      </a:spcBef>
      <a:spcAft>
        <a:spcPct val="0"/>
      </a:spcAft>
      <a:defRPr sz="2400" kern="1200">
        <a:solidFill>
          <a:schemeClr val="tx1"/>
        </a:solidFill>
        <a:latin typeface="Arial" charset="0"/>
        <a:ea typeface="+mn-ea"/>
        <a:cs typeface="+mn-cs"/>
      </a:defRPr>
    </a:lvl4pPr>
    <a:lvl5pPr marL="1828800" algn="ctr"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8000"/>
    <a:srgbClr val="FFFF00"/>
    <a:srgbClr val="FF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55" autoAdjust="0"/>
    <p:restoredTop sz="85484" autoAdjust="0"/>
  </p:normalViewPr>
  <p:slideViewPr>
    <p:cSldViewPr>
      <p:cViewPr>
        <p:scale>
          <a:sx n="81" d="100"/>
          <a:sy n="81" d="100"/>
        </p:scale>
        <p:origin x="-810" y="7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vl1pPr>
          </a:lstStyle>
          <a:p>
            <a:endParaRPr lang="en-US"/>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1200"/>
            </a:lvl1pPr>
          </a:lstStyle>
          <a:p>
            <a:fld id="{8AE989E2-7797-434B-9EF3-E446AC6D30FA}" type="datetimeFigureOut">
              <a:rPr lang="en-US"/>
              <a:pPr/>
              <a:t>2/13/2019</a:t>
            </a:fld>
            <a:endParaRPr lang="en-US"/>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vl1pPr>
          </a:lstStyle>
          <a:p>
            <a:endParaRPr lang="en-US"/>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a:defRPr sz="1200"/>
            </a:lvl1pPr>
          </a:lstStyle>
          <a:p>
            <a:fld id="{A3262469-0C3A-41D7-B374-7DAFCFFBDBCE}" type="slidenum">
              <a:rPr lang="en-US"/>
              <a:pPr/>
              <a:t>‹#›</a:t>
            </a:fld>
            <a:endParaRPr lang="en-US"/>
          </a:p>
        </p:txBody>
      </p:sp>
    </p:spTree>
    <p:extLst>
      <p:ext uri="{BB962C8B-B14F-4D97-AF65-F5344CB8AC3E}">
        <p14:creationId xmlns:p14="http://schemas.microsoft.com/office/powerpoint/2010/main" xmlns="" val="7571454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mn-ea"/>
        <a:cs typeface="+mn-cs"/>
      </a:defRPr>
    </a:lvl1pPr>
    <a:lvl2pPr marL="457200" algn="l" rtl="0" fontAlgn="base">
      <a:spcBef>
        <a:spcPct val="30000"/>
      </a:spcBef>
      <a:spcAft>
        <a:spcPct val="0"/>
      </a:spcAft>
      <a:defRPr sz="1200" kern="1200">
        <a:solidFill>
          <a:schemeClr val="tx1"/>
        </a:solidFill>
        <a:latin typeface="Calibri" pitchFamily="34" charset="0"/>
        <a:ea typeface="+mn-ea"/>
        <a:cs typeface="+mn-cs"/>
      </a:defRPr>
    </a:lvl2pPr>
    <a:lvl3pPr marL="914400" algn="l" rtl="0" fontAlgn="base">
      <a:spcBef>
        <a:spcPct val="30000"/>
      </a:spcBef>
      <a:spcAft>
        <a:spcPct val="0"/>
      </a:spcAft>
      <a:defRPr sz="1200" kern="1200">
        <a:solidFill>
          <a:schemeClr val="tx1"/>
        </a:solidFill>
        <a:latin typeface="Calibri" pitchFamily="34" charset="0"/>
        <a:ea typeface="+mn-ea"/>
        <a:cs typeface="+mn-cs"/>
      </a:defRPr>
    </a:lvl3pPr>
    <a:lvl4pPr marL="1371600" algn="l" rtl="0" fontAlgn="base">
      <a:spcBef>
        <a:spcPct val="30000"/>
      </a:spcBef>
      <a:spcAft>
        <a:spcPct val="0"/>
      </a:spcAft>
      <a:defRPr sz="1200" kern="1200">
        <a:solidFill>
          <a:schemeClr val="tx1"/>
        </a:solidFill>
        <a:latin typeface="Calibri" pitchFamily="34" charset="0"/>
        <a:ea typeface="+mn-ea"/>
        <a:cs typeface="+mn-cs"/>
      </a:defRPr>
    </a:lvl4pPr>
    <a:lvl5pPr marL="1828800" algn="l" rtl="0" fontAlgn="base">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Calibri" pitchFamily="34" charset="0"/>
                <a:ea typeface="+mn-ea"/>
                <a:cs typeface="+mn-cs"/>
              </a:rPr>
              <a:t>most radio users use the term "jamming" to describe the </a:t>
            </a:r>
            <a:r>
              <a:rPr lang="en-US" sz="1200" b="0" i="1" kern="1200" dirty="0" smtClean="0">
                <a:solidFill>
                  <a:schemeClr val="tx1"/>
                </a:solidFill>
                <a:latin typeface="Calibri" pitchFamily="34" charset="0"/>
                <a:ea typeface="+mn-ea"/>
                <a:cs typeface="+mn-cs"/>
              </a:rPr>
              <a:t>deliberate</a:t>
            </a:r>
            <a:r>
              <a:rPr lang="en-US" sz="1200" b="0" i="0" kern="1200" dirty="0" smtClean="0">
                <a:solidFill>
                  <a:schemeClr val="tx1"/>
                </a:solidFill>
                <a:latin typeface="Calibri" pitchFamily="34" charset="0"/>
                <a:ea typeface="+mn-ea"/>
                <a:cs typeface="+mn-cs"/>
              </a:rPr>
              <a:t> use of radio noise or signals in an attempt to disrupt communications (or prevent listening to broadcasts) whereas the term "interference" is used to describe </a:t>
            </a:r>
            <a:r>
              <a:rPr lang="en-US" sz="1200" b="0" i="1" kern="1200" dirty="0" smtClean="0">
                <a:solidFill>
                  <a:schemeClr val="tx1"/>
                </a:solidFill>
                <a:latin typeface="Calibri" pitchFamily="34" charset="0"/>
                <a:ea typeface="+mn-ea"/>
                <a:cs typeface="+mn-cs"/>
              </a:rPr>
              <a:t>unintentional</a:t>
            </a:r>
            <a:r>
              <a:rPr lang="en-US" sz="1200" b="0" i="0" kern="1200" dirty="0" smtClean="0">
                <a:solidFill>
                  <a:schemeClr val="tx1"/>
                </a:solidFill>
                <a:latin typeface="Calibri" pitchFamily="34" charset="0"/>
                <a:ea typeface="+mn-ea"/>
                <a:cs typeface="+mn-cs"/>
              </a:rPr>
              <a:t> forms of disruption (which are far more common).</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55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57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Tc ≥ Ts - slow-frequency-hop spread spectrum o Cheaper to implement but less protection against noise/jamming o Popular technique for wireless LANs  Tc &lt; Ts - fast-frequency-hop spread spectrum o More expensive to implement, provides more protection against noise/jamming</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68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want to have more than one wireless access point in the vicinity, their channels should not be overlapped</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73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increasing the code length more number of users can be supported</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80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CDMA application, each mobile user uses one sequence in the set as a spreading code • Provides zero cross correlation among all users</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81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62469-0C3A-41D7-B374-7DAFCFFBDBCE}" type="slidenum">
              <a:rPr lang="en-US" smtClean="0"/>
              <a:pPr/>
              <a:t>83</a:t>
            </a:fld>
            <a:endParaRPr lang="en-US"/>
          </a:p>
        </p:txBody>
      </p:sp>
    </p:spTree>
    <p:extLst>
      <p:ext uri="{BB962C8B-B14F-4D97-AF65-F5344CB8AC3E}">
        <p14:creationId xmlns:p14="http://schemas.microsoft.com/office/powerpoint/2010/main" xmlns="" val="2858259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62469-0C3A-41D7-B374-7DAFCFFBDBCE}" type="slidenum">
              <a:rPr lang="en-US" smtClean="0"/>
              <a:pPr/>
              <a:t>85</a:t>
            </a:fld>
            <a:endParaRPr lang="en-US"/>
          </a:p>
        </p:txBody>
      </p:sp>
    </p:spTree>
    <p:extLst>
      <p:ext uri="{BB962C8B-B14F-4D97-AF65-F5344CB8AC3E}">
        <p14:creationId xmlns:p14="http://schemas.microsoft.com/office/powerpoint/2010/main" xmlns="" val="76639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Description in the notes</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24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Evaluation </a:t>
            </a:r>
            <a:r>
              <a:rPr lang="en-US" dirty="0" err="1" smtClean="0"/>
              <a:t>metrices</a:t>
            </a:r>
            <a:r>
              <a:rPr lang="en-US" dirty="0" smtClean="0"/>
              <a:t>: Packet loss, network dwell time, false alarm rate, location error, processing latency</a:t>
            </a:r>
          </a:p>
          <a:p>
            <a:endParaRPr lang="en-US" dirty="0" smtClean="0"/>
          </a:p>
          <a:p>
            <a:r>
              <a:rPr lang="en-US" dirty="0" smtClean="0"/>
              <a:t>Privacy: Don’t do bad things with personal information. (Use personal information only</a:t>
            </a:r>
            <a:r>
              <a:rPr lang="en-US" baseline="0" dirty="0" smtClean="0"/>
              <a:t> for the purpose people approve for)</a:t>
            </a:r>
            <a:endParaRPr lang="en-US" dirty="0" smtClean="0"/>
          </a:p>
          <a:p>
            <a:r>
              <a:rPr lang="en-US" dirty="0" smtClean="0"/>
              <a:t>Security: Guard personal information so that others do</a:t>
            </a:r>
            <a:r>
              <a:rPr lang="en-US" baseline="0" dirty="0" smtClean="0"/>
              <a:t> not do bad things (Prevent the information from being compromised through accident or malicious intent)</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have some devices with high power and some with low power</a:t>
            </a:r>
            <a:r>
              <a:rPr lang="en-US" baseline="0" dirty="0" smtClean="0"/>
              <a:t> than we can go for clustering or if devices have multiple sensing modalities then we need to go for fusion techniques</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28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Poor</a:t>
            </a:r>
            <a:r>
              <a:rPr lang="en-US" baseline="0" dirty="0" smtClean="0"/>
              <a:t> scalability and robustness (limitation of star topology)</a:t>
            </a:r>
            <a:endParaRPr lang="en-US" dirty="0"/>
          </a:p>
        </p:txBody>
      </p:sp>
      <p:sp>
        <p:nvSpPr>
          <p:cNvPr id="4" name="Slide Number Placeholder 3"/>
          <p:cNvSpPr>
            <a:spLocks noGrp="1"/>
          </p:cNvSpPr>
          <p:nvPr>
            <p:ph type="sldNum" sz="quarter" idx="10"/>
          </p:nvPr>
        </p:nvSpPr>
        <p:spPr/>
        <p:txBody>
          <a:bodyPr/>
          <a:lstStyle/>
          <a:p>
            <a:fld id="{A3262469-0C3A-41D7-B374-7DAFCFFBDBCE}"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B026A43-C162-46AD-9E65-9E5988BDFDA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5990CC48-3EAF-4D5D-A879-1CCD29779AA5}"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7AB34E91-AB13-4DB1-86A0-0C788B52B69D}"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pPr>
              <a:defRPr/>
            </a:pPr>
            <a:fld id="{757571CA-6994-4EA7-8DFA-8A3F34FA1166}"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9394" name="Rectangle 3074"/>
          <p:cNvSpPr>
            <a:spLocks noGrp="1" noChangeArrowheads="1"/>
          </p:cNvSpPr>
          <p:nvPr>
            <p:ph type="ctrTitle"/>
          </p:nvPr>
        </p:nvSpPr>
        <p:spPr>
          <a:xfrm>
            <a:off x="914400" y="533400"/>
            <a:ext cx="7721600" cy="1905000"/>
          </a:xfrm>
        </p:spPr>
        <p:txBody>
          <a:bodyPr/>
          <a:lstStyle>
            <a:lvl1pPr>
              <a:defRPr/>
            </a:lvl1pPr>
          </a:lstStyle>
          <a:p>
            <a:r>
              <a:rPr lang="en-GB"/>
              <a:t>Click to edit Master title style</a:t>
            </a:r>
          </a:p>
        </p:txBody>
      </p:sp>
      <p:sp>
        <p:nvSpPr>
          <p:cNvPr id="59395" name="Rectangle 3075"/>
          <p:cNvSpPr>
            <a:spLocks noGrp="1" noChangeArrowheads="1"/>
          </p:cNvSpPr>
          <p:nvPr>
            <p:ph type="subTitle" idx="1"/>
          </p:nvPr>
        </p:nvSpPr>
        <p:spPr>
          <a:xfrm>
            <a:off x="914400" y="3028950"/>
            <a:ext cx="6400800" cy="1771650"/>
          </a:xfrm>
        </p:spPr>
        <p:txBody>
          <a:bodyPr/>
          <a:lstStyle>
            <a:lvl1pPr marL="0" indent="0">
              <a:buFontTx/>
              <a:buNone/>
              <a:defRPr>
                <a:latin typeface="Arial Black" pitchFamily="34" charset="0"/>
              </a:defRPr>
            </a:lvl1pPr>
          </a:lstStyle>
          <a:p>
            <a:r>
              <a:rPr lang="en-GB"/>
              <a:t>Click to edit Master subtitle style</a:t>
            </a:r>
          </a:p>
        </p:txBody>
      </p:sp>
      <p:sp>
        <p:nvSpPr>
          <p:cNvPr id="59396" name="Rectangle 3076"/>
          <p:cNvSpPr>
            <a:spLocks noGrp="1" noChangeArrowheads="1"/>
          </p:cNvSpPr>
          <p:nvPr>
            <p:ph type="dt" sz="half" idx="2"/>
          </p:nvPr>
        </p:nvSpPr>
        <p:spPr>
          <a:xfrm>
            <a:off x="711200" y="6229350"/>
            <a:ext cx="1930400" cy="514350"/>
          </a:xfrm>
        </p:spPr>
        <p:txBody>
          <a:bodyPr/>
          <a:lstStyle>
            <a:lvl1pPr>
              <a:defRPr>
                <a:solidFill>
                  <a:srgbClr val="5E574E"/>
                </a:solidFill>
              </a:defRPr>
            </a:lvl1pPr>
          </a:lstStyle>
          <a:p>
            <a:endParaRPr lang="en-GB"/>
          </a:p>
        </p:txBody>
      </p:sp>
      <p:sp>
        <p:nvSpPr>
          <p:cNvPr id="59397" name="Rectangle 3077"/>
          <p:cNvSpPr>
            <a:spLocks noGrp="1" noChangeArrowheads="1"/>
          </p:cNvSpPr>
          <p:nvPr>
            <p:ph type="ftr" sz="quarter" idx="3"/>
          </p:nvPr>
        </p:nvSpPr>
        <p:spPr>
          <a:xfrm>
            <a:off x="3149600" y="6229350"/>
            <a:ext cx="2844800" cy="514350"/>
          </a:xfrm>
        </p:spPr>
        <p:txBody>
          <a:bodyPr/>
          <a:lstStyle>
            <a:lvl1pPr>
              <a:defRPr>
                <a:solidFill>
                  <a:srgbClr val="5E574E"/>
                </a:solidFill>
              </a:defRPr>
            </a:lvl1pPr>
          </a:lstStyle>
          <a:p>
            <a:endParaRPr lang="en-GB"/>
          </a:p>
        </p:txBody>
      </p:sp>
      <p:sp>
        <p:nvSpPr>
          <p:cNvPr id="59398" name="Rectangle 3078"/>
          <p:cNvSpPr>
            <a:spLocks noGrp="1" noChangeArrowheads="1"/>
          </p:cNvSpPr>
          <p:nvPr>
            <p:ph type="sldNum" sz="quarter" idx="4"/>
          </p:nvPr>
        </p:nvSpPr>
        <p:spPr>
          <a:xfrm>
            <a:off x="6604000" y="6229350"/>
            <a:ext cx="1828800" cy="514350"/>
          </a:xfrm>
        </p:spPr>
        <p:txBody>
          <a:bodyPr/>
          <a:lstStyle>
            <a:lvl1pPr>
              <a:defRPr>
                <a:solidFill>
                  <a:srgbClr val="5E574E"/>
                </a:solidFill>
              </a:defRPr>
            </a:lvl1pPr>
          </a:lstStyle>
          <a:p>
            <a:fld id="{D8D7E481-8107-4463-8FE4-1D5A4B056F8F}" type="slidenum">
              <a:rPr lang="en-GB"/>
              <a:pPr/>
              <a:t>‹#›</a:t>
            </a:fld>
            <a:endParaRPr lang="en-GB"/>
          </a:p>
        </p:txBody>
      </p:sp>
      <p:sp>
        <p:nvSpPr>
          <p:cNvPr id="59399" name="Line 3079"/>
          <p:cNvSpPr>
            <a:spLocks noChangeShapeType="1"/>
          </p:cNvSpPr>
          <p:nvPr/>
        </p:nvSpPr>
        <p:spPr bwMode="auto">
          <a:xfrm>
            <a:off x="457200" y="2514600"/>
            <a:ext cx="8153400" cy="0"/>
          </a:xfrm>
          <a:prstGeom prst="line">
            <a:avLst/>
          </a:prstGeom>
          <a:noFill/>
          <a:ln w="76200">
            <a:solidFill>
              <a:srgbClr val="0000FF"/>
            </a:solidFill>
            <a:round/>
            <a:headEnd/>
            <a:tailEnd/>
          </a:ln>
          <a:effectLst/>
        </p:spPr>
        <p:txBody>
          <a:bodyPr wrap="none" lIns="90000" tIns="46800" rIns="90000" bIns="46800" anchor="ctr"/>
          <a:lstStyle/>
          <a:p>
            <a:pPr algn="l"/>
            <a:endParaRPr lang="en-US" smtClean="0">
              <a:solidFill>
                <a:srgbClr val="000000"/>
              </a:solidFill>
              <a:latin typeface="Times New Roman"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solidFill>
                <a:srgbClr val="5E574E"/>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5E574E"/>
              </a:solidFill>
            </a:endParaRPr>
          </a:p>
        </p:txBody>
      </p:sp>
      <p:sp>
        <p:nvSpPr>
          <p:cNvPr id="6" name="Slide Number Placeholder 5"/>
          <p:cNvSpPr>
            <a:spLocks noGrp="1"/>
          </p:cNvSpPr>
          <p:nvPr>
            <p:ph type="sldNum" sz="quarter" idx="12"/>
          </p:nvPr>
        </p:nvSpPr>
        <p:spPr/>
        <p:txBody>
          <a:bodyPr/>
          <a:lstStyle>
            <a:lvl1pPr>
              <a:defRPr/>
            </a:lvl1pPr>
          </a:lstStyle>
          <a:p>
            <a:fld id="{62EAA31A-CA25-4EB7-88FF-E83A10601D5A}"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GB">
              <a:solidFill>
                <a:srgbClr val="5E574E"/>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5E574E"/>
              </a:solidFill>
            </a:endParaRPr>
          </a:p>
        </p:txBody>
      </p:sp>
      <p:sp>
        <p:nvSpPr>
          <p:cNvPr id="6" name="Slide Number Placeholder 5"/>
          <p:cNvSpPr>
            <a:spLocks noGrp="1"/>
          </p:cNvSpPr>
          <p:nvPr>
            <p:ph type="sldNum" sz="quarter" idx="12"/>
          </p:nvPr>
        </p:nvSpPr>
        <p:spPr/>
        <p:txBody>
          <a:bodyPr/>
          <a:lstStyle>
            <a:lvl1pPr>
              <a:defRPr/>
            </a:lvl1pPr>
          </a:lstStyle>
          <a:p>
            <a:fld id="{314C8094-C272-48F3-8F65-6A60E6CA9F7E}"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132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371600"/>
            <a:ext cx="40132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GB">
              <a:solidFill>
                <a:srgbClr val="5E574E"/>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5E574E"/>
              </a:solidFill>
            </a:endParaRPr>
          </a:p>
        </p:txBody>
      </p:sp>
      <p:sp>
        <p:nvSpPr>
          <p:cNvPr id="7" name="Slide Number Placeholder 6"/>
          <p:cNvSpPr>
            <a:spLocks noGrp="1"/>
          </p:cNvSpPr>
          <p:nvPr>
            <p:ph type="sldNum" sz="quarter" idx="12"/>
          </p:nvPr>
        </p:nvSpPr>
        <p:spPr/>
        <p:txBody>
          <a:bodyPr/>
          <a:lstStyle>
            <a:lvl1pPr>
              <a:defRPr/>
            </a:lvl1pPr>
          </a:lstStyle>
          <a:p>
            <a:fld id="{DCCDC4D1-7A07-44F3-AA41-2B297F0E65E4}"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GB">
              <a:solidFill>
                <a:srgbClr val="5E574E"/>
              </a:solidFill>
            </a:endParaRPr>
          </a:p>
        </p:txBody>
      </p:sp>
      <p:sp>
        <p:nvSpPr>
          <p:cNvPr id="8" name="Footer Placeholder 7"/>
          <p:cNvSpPr>
            <a:spLocks noGrp="1"/>
          </p:cNvSpPr>
          <p:nvPr>
            <p:ph type="ftr" sz="quarter" idx="11"/>
          </p:nvPr>
        </p:nvSpPr>
        <p:spPr/>
        <p:txBody>
          <a:bodyPr/>
          <a:lstStyle>
            <a:lvl1pPr>
              <a:defRPr/>
            </a:lvl1pPr>
          </a:lstStyle>
          <a:p>
            <a:endParaRPr lang="en-GB">
              <a:solidFill>
                <a:srgbClr val="5E574E"/>
              </a:solidFill>
            </a:endParaRPr>
          </a:p>
        </p:txBody>
      </p:sp>
      <p:sp>
        <p:nvSpPr>
          <p:cNvPr id="9" name="Slide Number Placeholder 8"/>
          <p:cNvSpPr>
            <a:spLocks noGrp="1"/>
          </p:cNvSpPr>
          <p:nvPr>
            <p:ph type="sldNum" sz="quarter" idx="12"/>
          </p:nvPr>
        </p:nvSpPr>
        <p:spPr/>
        <p:txBody>
          <a:bodyPr/>
          <a:lstStyle>
            <a:lvl1pPr>
              <a:defRPr/>
            </a:lvl1pPr>
          </a:lstStyle>
          <a:p>
            <a:fld id="{0BBF3A68-3469-45A0-B87F-CAC8C1F55DEC}"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GB">
              <a:solidFill>
                <a:srgbClr val="5E574E"/>
              </a:solidFill>
            </a:endParaRPr>
          </a:p>
        </p:txBody>
      </p:sp>
      <p:sp>
        <p:nvSpPr>
          <p:cNvPr id="4" name="Footer Placeholder 3"/>
          <p:cNvSpPr>
            <a:spLocks noGrp="1"/>
          </p:cNvSpPr>
          <p:nvPr>
            <p:ph type="ftr" sz="quarter" idx="11"/>
          </p:nvPr>
        </p:nvSpPr>
        <p:spPr/>
        <p:txBody>
          <a:bodyPr/>
          <a:lstStyle>
            <a:lvl1pPr>
              <a:defRPr/>
            </a:lvl1pPr>
          </a:lstStyle>
          <a:p>
            <a:endParaRPr lang="en-GB">
              <a:solidFill>
                <a:srgbClr val="5E574E"/>
              </a:solidFill>
            </a:endParaRPr>
          </a:p>
        </p:txBody>
      </p:sp>
      <p:sp>
        <p:nvSpPr>
          <p:cNvPr id="5" name="Slide Number Placeholder 4"/>
          <p:cNvSpPr>
            <a:spLocks noGrp="1"/>
          </p:cNvSpPr>
          <p:nvPr>
            <p:ph type="sldNum" sz="quarter" idx="12"/>
          </p:nvPr>
        </p:nvSpPr>
        <p:spPr/>
        <p:txBody>
          <a:bodyPr/>
          <a:lstStyle>
            <a:lvl1pPr>
              <a:defRPr/>
            </a:lvl1pPr>
          </a:lstStyle>
          <a:p>
            <a:fld id="{6C4E782A-3623-4A3A-BC7E-5102A925B065}"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solidFill>
                <a:srgbClr val="5E574E"/>
              </a:solidFill>
            </a:endParaRPr>
          </a:p>
        </p:txBody>
      </p:sp>
      <p:sp>
        <p:nvSpPr>
          <p:cNvPr id="3" name="Footer Placeholder 2"/>
          <p:cNvSpPr>
            <a:spLocks noGrp="1"/>
          </p:cNvSpPr>
          <p:nvPr>
            <p:ph type="ftr" sz="quarter" idx="11"/>
          </p:nvPr>
        </p:nvSpPr>
        <p:spPr/>
        <p:txBody>
          <a:bodyPr/>
          <a:lstStyle>
            <a:lvl1pPr>
              <a:defRPr/>
            </a:lvl1pPr>
          </a:lstStyle>
          <a:p>
            <a:endParaRPr lang="en-GB">
              <a:solidFill>
                <a:srgbClr val="5E574E"/>
              </a:solidFill>
            </a:endParaRPr>
          </a:p>
        </p:txBody>
      </p:sp>
      <p:sp>
        <p:nvSpPr>
          <p:cNvPr id="4" name="Slide Number Placeholder 3"/>
          <p:cNvSpPr>
            <a:spLocks noGrp="1"/>
          </p:cNvSpPr>
          <p:nvPr>
            <p:ph type="sldNum" sz="quarter" idx="12"/>
          </p:nvPr>
        </p:nvSpPr>
        <p:spPr/>
        <p:txBody>
          <a:bodyPr/>
          <a:lstStyle>
            <a:lvl1pPr>
              <a:defRPr/>
            </a:lvl1pPr>
          </a:lstStyle>
          <a:p>
            <a:fld id="{AFECA4E6-3A8B-4137-AC35-CB8635C067BF}"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F442767B-48A0-4E92-8BF9-825173DDF3CC}" type="slidenum">
              <a:rPr lang="en-US" smtClean="0"/>
              <a:pPr>
                <a:defRPr/>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solidFill>
                <a:srgbClr val="5E574E"/>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5E574E"/>
              </a:solidFill>
            </a:endParaRPr>
          </a:p>
        </p:txBody>
      </p:sp>
      <p:sp>
        <p:nvSpPr>
          <p:cNvPr id="7" name="Slide Number Placeholder 6"/>
          <p:cNvSpPr>
            <a:spLocks noGrp="1"/>
          </p:cNvSpPr>
          <p:nvPr>
            <p:ph type="sldNum" sz="quarter" idx="12"/>
          </p:nvPr>
        </p:nvSpPr>
        <p:spPr/>
        <p:txBody>
          <a:bodyPr/>
          <a:lstStyle>
            <a:lvl1pPr>
              <a:defRPr/>
            </a:lvl1pPr>
          </a:lstStyle>
          <a:p>
            <a:fld id="{142D2932-AF73-466A-9655-E659AA6AE136}"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GB">
              <a:solidFill>
                <a:srgbClr val="5E574E"/>
              </a:solidFill>
            </a:endParaRPr>
          </a:p>
        </p:txBody>
      </p:sp>
      <p:sp>
        <p:nvSpPr>
          <p:cNvPr id="6" name="Footer Placeholder 5"/>
          <p:cNvSpPr>
            <a:spLocks noGrp="1"/>
          </p:cNvSpPr>
          <p:nvPr>
            <p:ph type="ftr" sz="quarter" idx="11"/>
          </p:nvPr>
        </p:nvSpPr>
        <p:spPr/>
        <p:txBody>
          <a:bodyPr/>
          <a:lstStyle>
            <a:lvl1pPr>
              <a:defRPr/>
            </a:lvl1pPr>
          </a:lstStyle>
          <a:p>
            <a:endParaRPr lang="en-GB">
              <a:solidFill>
                <a:srgbClr val="5E574E"/>
              </a:solidFill>
            </a:endParaRPr>
          </a:p>
        </p:txBody>
      </p:sp>
      <p:sp>
        <p:nvSpPr>
          <p:cNvPr id="7" name="Slide Number Placeholder 6"/>
          <p:cNvSpPr>
            <a:spLocks noGrp="1"/>
          </p:cNvSpPr>
          <p:nvPr>
            <p:ph type="sldNum" sz="quarter" idx="12"/>
          </p:nvPr>
        </p:nvSpPr>
        <p:spPr/>
        <p:txBody>
          <a:bodyPr/>
          <a:lstStyle>
            <a:lvl1pPr>
              <a:defRPr/>
            </a:lvl1pPr>
          </a:lstStyle>
          <a:p>
            <a:fld id="{F35A5D88-5F0B-42EB-B456-38ADA23D1EB2}"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solidFill>
                <a:srgbClr val="5E574E"/>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5E574E"/>
              </a:solidFill>
            </a:endParaRPr>
          </a:p>
        </p:txBody>
      </p:sp>
      <p:sp>
        <p:nvSpPr>
          <p:cNvPr id="6" name="Slide Number Placeholder 5"/>
          <p:cNvSpPr>
            <a:spLocks noGrp="1"/>
          </p:cNvSpPr>
          <p:nvPr>
            <p:ph type="sldNum" sz="quarter" idx="12"/>
          </p:nvPr>
        </p:nvSpPr>
        <p:spPr/>
        <p:txBody>
          <a:bodyPr/>
          <a:lstStyle>
            <a:lvl1pPr>
              <a:defRPr/>
            </a:lvl1pPr>
          </a:lstStyle>
          <a:p>
            <a:fld id="{3AB697EC-EACF-408C-8741-3BF55AF1A9A9}"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152400"/>
            <a:ext cx="2057400" cy="5905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06400" y="152400"/>
            <a:ext cx="6019800" cy="5905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GB">
              <a:solidFill>
                <a:srgbClr val="5E574E"/>
              </a:solidFill>
            </a:endParaRPr>
          </a:p>
        </p:txBody>
      </p:sp>
      <p:sp>
        <p:nvSpPr>
          <p:cNvPr id="5" name="Footer Placeholder 4"/>
          <p:cNvSpPr>
            <a:spLocks noGrp="1"/>
          </p:cNvSpPr>
          <p:nvPr>
            <p:ph type="ftr" sz="quarter" idx="11"/>
          </p:nvPr>
        </p:nvSpPr>
        <p:spPr/>
        <p:txBody>
          <a:bodyPr/>
          <a:lstStyle>
            <a:lvl1pPr>
              <a:defRPr/>
            </a:lvl1pPr>
          </a:lstStyle>
          <a:p>
            <a:endParaRPr lang="en-GB">
              <a:solidFill>
                <a:srgbClr val="5E574E"/>
              </a:solidFill>
            </a:endParaRPr>
          </a:p>
        </p:txBody>
      </p:sp>
      <p:sp>
        <p:nvSpPr>
          <p:cNvPr id="6" name="Slide Number Placeholder 5"/>
          <p:cNvSpPr>
            <a:spLocks noGrp="1"/>
          </p:cNvSpPr>
          <p:nvPr>
            <p:ph type="sldNum" sz="quarter" idx="12"/>
          </p:nvPr>
        </p:nvSpPr>
        <p:spPr/>
        <p:txBody>
          <a:bodyPr/>
          <a:lstStyle>
            <a:lvl1pPr>
              <a:defRPr/>
            </a:lvl1pPr>
          </a:lstStyle>
          <a:p>
            <a:fld id="{1DB7AEC0-9877-4D17-BC95-252F44505B9F}" type="slidenum">
              <a:rPr lang="en-GB">
                <a:solidFill>
                  <a:srgbClr val="5E574E"/>
                </a:solidFill>
              </a:rPr>
              <a:pPr/>
              <a:t>‹#›</a:t>
            </a:fld>
            <a:endParaRPr lang="en-GB">
              <a:solidFill>
                <a:srgbClr val="5E574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BF791849-1C23-44A2-82FC-9F024B583D3B}"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771D843B-172F-4046-9A8D-D3806C0385EC}" type="slidenum">
              <a:rPr lang="en-US" smtClean="0"/>
              <a:pPr>
                <a:defRPr/>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DE6CE127-0292-4030-AB8F-26921EC8A19C}"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B01B2623-6CA0-477B-8269-1893DF8C9326}" type="slidenum">
              <a:rPr lang="en-US" smtClean="0"/>
              <a:pPr>
                <a:defRPr/>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F0D4B8C9-22BF-4F47-953B-BCC657FBCD0F}"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7D3A2BB8-ED95-4444-A71F-78A4E99C8EC0}"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6B86785B-8333-4D8A-95EE-84D55BB25D2A}"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E7D7DE30-99C8-4930-BF57-FFE465DE58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58370" name="Rectangle 2050"/>
          <p:cNvSpPr>
            <a:spLocks noGrp="1" noChangeArrowheads="1"/>
          </p:cNvSpPr>
          <p:nvPr>
            <p:ph type="title"/>
          </p:nvPr>
        </p:nvSpPr>
        <p:spPr bwMode="auto">
          <a:xfrm>
            <a:off x="406400" y="152400"/>
            <a:ext cx="82042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58371" name="Rectangle 2051"/>
          <p:cNvSpPr>
            <a:spLocks noGrp="1" noChangeArrowheads="1"/>
          </p:cNvSpPr>
          <p:nvPr>
            <p:ph type="body" idx="1"/>
          </p:nvPr>
        </p:nvSpPr>
        <p:spPr bwMode="auto">
          <a:xfrm>
            <a:off x="457200" y="1371600"/>
            <a:ext cx="8178800"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58372" name="Rectangle 2052"/>
          <p:cNvSpPr>
            <a:spLocks noGrp="1" noChangeArrowheads="1"/>
          </p:cNvSpPr>
          <p:nvPr>
            <p:ph type="dt" sz="half" idx="2"/>
          </p:nvPr>
        </p:nvSpPr>
        <p:spPr bwMode="auto">
          <a:xfrm>
            <a:off x="431800" y="622935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charset="0"/>
              </a:defRPr>
            </a:lvl1pPr>
          </a:lstStyle>
          <a:p>
            <a:pPr algn="l"/>
            <a:endParaRPr lang="en-GB" smtClean="0">
              <a:solidFill>
                <a:srgbClr val="5E574E"/>
              </a:solidFill>
            </a:endParaRPr>
          </a:p>
        </p:txBody>
      </p:sp>
      <p:sp>
        <p:nvSpPr>
          <p:cNvPr id="58373" name="Rectangle 2053"/>
          <p:cNvSpPr>
            <a:spLocks noGrp="1" noChangeArrowheads="1"/>
          </p:cNvSpPr>
          <p:nvPr>
            <p:ph type="ftr" sz="quarter" idx="3"/>
          </p:nvPr>
        </p:nvSpPr>
        <p:spPr bwMode="auto">
          <a:xfrm>
            <a:off x="3124200" y="622935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charset="0"/>
              </a:defRPr>
            </a:lvl1pPr>
          </a:lstStyle>
          <a:p>
            <a:endParaRPr lang="en-GB" smtClean="0">
              <a:solidFill>
                <a:srgbClr val="5E574E"/>
              </a:solidFill>
            </a:endParaRPr>
          </a:p>
        </p:txBody>
      </p:sp>
      <p:sp>
        <p:nvSpPr>
          <p:cNvPr id="58374" name="Rectangle 2054"/>
          <p:cNvSpPr>
            <a:spLocks noGrp="1" noChangeArrowheads="1"/>
          </p:cNvSpPr>
          <p:nvPr>
            <p:ph type="sldNum" sz="quarter" idx="4"/>
          </p:nvPr>
        </p:nvSpPr>
        <p:spPr bwMode="auto">
          <a:xfrm>
            <a:off x="6731000" y="622935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charset="0"/>
              </a:defRPr>
            </a:lvl1pPr>
          </a:lstStyle>
          <a:p>
            <a:fld id="{E3CEC701-D90B-4109-8B6A-C19EB8B216D2}" type="slidenum">
              <a:rPr lang="en-GB" smtClean="0">
                <a:solidFill>
                  <a:srgbClr val="5E574E"/>
                </a:solidFill>
              </a:rPr>
              <a:pPr/>
              <a:t>‹#›</a:t>
            </a:fld>
            <a:endParaRPr lang="en-GB" smtClean="0">
              <a:solidFill>
                <a:srgbClr val="5E574E"/>
              </a:solidFill>
            </a:endParaRPr>
          </a:p>
        </p:txBody>
      </p:sp>
      <p:sp>
        <p:nvSpPr>
          <p:cNvPr id="58375" name="Line 2055"/>
          <p:cNvSpPr>
            <a:spLocks noChangeShapeType="1"/>
          </p:cNvSpPr>
          <p:nvPr/>
        </p:nvSpPr>
        <p:spPr bwMode="auto">
          <a:xfrm>
            <a:off x="457200" y="1295400"/>
            <a:ext cx="8153400" cy="0"/>
          </a:xfrm>
          <a:prstGeom prst="line">
            <a:avLst/>
          </a:prstGeom>
          <a:noFill/>
          <a:ln w="76200">
            <a:solidFill>
              <a:srgbClr val="0000FF"/>
            </a:solidFill>
            <a:round/>
            <a:headEnd/>
            <a:tailEnd/>
          </a:ln>
          <a:effectLst/>
        </p:spPr>
        <p:txBody>
          <a:bodyPr wrap="none" lIns="90000" tIns="46800" rIns="90000" bIns="46800" anchor="ctr"/>
          <a:lstStyle/>
          <a:p>
            <a:pPr algn="l"/>
            <a:endParaRPr lang="en-US" smtClean="0">
              <a:solidFill>
                <a:srgbClr val="000000"/>
              </a:solidFill>
              <a:latin typeface="Times New Roman" charset="0"/>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Arial Black" pitchFamily="34" charset="0"/>
        </a:defRPr>
      </a:lvl2pPr>
      <a:lvl3pPr algn="l" rtl="0" eaLnBrk="0" fontAlgn="base" hangingPunct="0">
        <a:spcBef>
          <a:spcPct val="0"/>
        </a:spcBef>
        <a:spcAft>
          <a:spcPct val="0"/>
        </a:spcAft>
        <a:defRPr kumimoji="1" sz="3600">
          <a:solidFill>
            <a:schemeClr val="tx2"/>
          </a:solidFill>
          <a:latin typeface="Arial Black" pitchFamily="34" charset="0"/>
        </a:defRPr>
      </a:lvl3pPr>
      <a:lvl4pPr algn="l" rtl="0" eaLnBrk="0" fontAlgn="base" hangingPunct="0">
        <a:spcBef>
          <a:spcPct val="0"/>
        </a:spcBef>
        <a:spcAft>
          <a:spcPct val="0"/>
        </a:spcAft>
        <a:defRPr kumimoji="1" sz="3600">
          <a:solidFill>
            <a:schemeClr val="tx2"/>
          </a:solidFill>
          <a:latin typeface="Arial Black" pitchFamily="34" charset="0"/>
        </a:defRPr>
      </a:lvl4pPr>
      <a:lvl5pPr algn="l" rtl="0" eaLnBrk="0" fontAlgn="base" hangingPunct="0">
        <a:spcBef>
          <a:spcPct val="0"/>
        </a:spcBef>
        <a:spcAft>
          <a:spcPct val="0"/>
        </a:spcAft>
        <a:defRPr kumimoji="1" sz="3600">
          <a:solidFill>
            <a:schemeClr val="tx2"/>
          </a:solidFill>
          <a:latin typeface="Arial Black" pitchFamily="34" charset="0"/>
        </a:defRPr>
      </a:lvl5pPr>
      <a:lvl6pPr marL="457200" algn="l" rtl="0" eaLnBrk="0" fontAlgn="base" hangingPunct="0">
        <a:spcBef>
          <a:spcPct val="0"/>
        </a:spcBef>
        <a:spcAft>
          <a:spcPct val="0"/>
        </a:spcAft>
        <a:defRPr kumimoji="1" sz="3600">
          <a:solidFill>
            <a:schemeClr val="tx2"/>
          </a:solidFill>
          <a:latin typeface="Arial Black" pitchFamily="34" charset="0"/>
        </a:defRPr>
      </a:lvl6pPr>
      <a:lvl7pPr marL="914400" algn="l" rtl="0" eaLnBrk="0" fontAlgn="base" hangingPunct="0">
        <a:spcBef>
          <a:spcPct val="0"/>
        </a:spcBef>
        <a:spcAft>
          <a:spcPct val="0"/>
        </a:spcAft>
        <a:defRPr kumimoji="1" sz="3600">
          <a:solidFill>
            <a:schemeClr val="tx2"/>
          </a:solidFill>
          <a:latin typeface="Arial Black" pitchFamily="34" charset="0"/>
        </a:defRPr>
      </a:lvl7pPr>
      <a:lvl8pPr marL="1371600" algn="l" rtl="0" eaLnBrk="0" fontAlgn="base" hangingPunct="0">
        <a:spcBef>
          <a:spcPct val="0"/>
        </a:spcBef>
        <a:spcAft>
          <a:spcPct val="0"/>
        </a:spcAft>
        <a:defRPr kumimoji="1" sz="3600">
          <a:solidFill>
            <a:schemeClr val="tx2"/>
          </a:solidFill>
          <a:latin typeface="Arial Black" pitchFamily="34" charset="0"/>
        </a:defRPr>
      </a:lvl8pPr>
      <a:lvl9pPr marL="1828800" algn="l" rtl="0" eaLnBrk="0" fontAlgn="base" hangingPunct="0">
        <a:spcBef>
          <a:spcPct val="0"/>
        </a:spcBef>
        <a:spcAft>
          <a:spcPct val="0"/>
        </a:spcAft>
        <a:defRPr kumimoji="1" sz="36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rgbClr val="0000FF"/>
        </a:buClr>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Char char="—"/>
        <a:defRPr kumimoji="1" sz="2400">
          <a:solidFill>
            <a:schemeClr val="tx1"/>
          </a:solidFill>
          <a:latin typeface="+mn-lt"/>
        </a:defRPr>
      </a:lvl2pPr>
      <a:lvl3pPr marL="1143000" indent="-228600" algn="l" rtl="0" eaLnBrk="0" fontAlgn="base" hangingPunct="0">
        <a:spcBef>
          <a:spcPct val="20000"/>
        </a:spcBef>
        <a:spcAft>
          <a:spcPct val="0"/>
        </a:spcAft>
        <a:buClr>
          <a:srgbClr val="0000FF"/>
        </a:buClr>
        <a:buChar char="•"/>
        <a:defRPr kumimoji="1" sz="2000">
          <a:solidFill>
            <a:schemeClr val="tx1"/>
          </a:solidFill>
          <a:latin typeface="+mn-lt"/>
        </a:defRPr>
      </a:lvl3pPr>
      <a:lvl4pPr marL="1600200" indent="-228600" algn="l" rtl="0" eaLnBrk="0" fontAlgn="base" hangingPunct="0">
        <a:spcBef>
          <a:spcPct val="20000"/>
        </a:spcBef>
        <a:spcAft>
          <a:spcPct val="0"/>
        </a:spcAft>
        <a:buClr>
          <a:srgbClr val="0000FF"/>
        </a:buClr>
        <a:buChar char="–"/>
        <a:defRPr kumimoji="1">
          <a:solidFill>
            <a:schemeClr val="tx1"/>
          </a:solidFill>
          <a:latin typeface="+mn-lt"/>
        </a:defRPr>
      </a:lvl4pPr>
      <a:lvl5pPr marL="2057400" indent="-228600" algn="l" rtl="0" eaLnBrk="0" fontAlgn="base" hangingPunct="0">
        <a:spcBef>
          <a:spcPct val="20000"/>
        </a:spcBef>
        <a:spcAft>
          <a:spcPct val="0"/>
        </a:spcAft>
        <a:buClr>
          <a:srgbClr val="0000FF"/>
        </a:buClr>
        <a:buChar char="•"/>
        <a:defRPr kumimoji="1">
          <a:solidFill>
            <a:schemeClr val="tx1"/>
          </a:solidFill>
          <a:latin typeface="+mn-lt"/>
        </a:defRPr>
      </a:lvl5pPr>
      <a:lvl6pPr marL="2514600" indent="-228600" algn="l" rtl="0" eaLnBrk="0" fontAlgn="base" hangingPunct="0">
        <a:spcBef>
          <a:spcPct val="20000"/>
        </a:spcBef>
        <a:spcAft>
          <a:spcPct val="0"/>
        </a:spcAft>
        <a:buClr>
          <a:srgbClr val="0000FF"/>
        </a:buClr>
        <a:buChar char="•"/>
        <a:defRPr kumimoji="1">
          <a:solidFill>
            <a:schemeClr val="tx1"/>
          </a:solidFill>
          <a:latin typeface="+mn-lt"/>
        </a:defRPr>
      </a:lvl6pPr>
      <a:lvl7pPr marL="2971800" indent="-228600" algn="l" rtl="0" eaLnBrk="0" fontAlgn="base" hangingPunct="0">
        <a:spcBef>
          <a:spcPct val="20000"/>
        </a:spcBef>
        <a:spcAft>
          <a:spcPct val="0"/>
        </a:spcAft>
        <a:buClr>
          <a:srgbClr val="0000FF"/>
        </a:buClr>
        <a:buChar char="•"/>
        <a:defRPr kumimoji="1">
          <a:solidFill>
            <a:schemeClr val="tx1"/>
          </a:solidFill>
          <a:latin typeface="+mn-lt"/>
        </a:defRPr>
      </a:lvl7pPr>
      <a:lvl8pPr marL="3429000" indent="-228600" algn="l" rtl="0" eaLnBrk="0" fontAlgn="base" hangingPunct="0">
        <a:spcBef>
          <a:spcPct val="20000"/>
        </a:spcBef>
        <a:spcAft>
          <a:spcPct val="0"/>
        </a:spcAft>
        <a:buClr>
          <a:srgbClr val="0000FF"/>
        </a:buClr>
        <a:buChar char="•"/>
        <a:defRPr kumimoji="1">
          <a:solidFill>
            <a:schemeClr val="tx1"/>
          </a:solidFill>
          <a:latin typeface="+mn-lt"/>
        </a:defRPr>
      </a:lvl8pPr>
      <a:lvl9pPr marL="3886200" indent="-228600" algn="l" rtl="0" eaLnBrk="0" fontAlgn="base" hangingPunct="0">
        <a:spcBef>
          <a:spcPct val="20000"/>
        </a:spcBef>
        <a:spcAft>
          <a:spcPct val="0"/>
        </a:spcAft>
        <a:buClr>
          <a:srgbClr val="0000FF"/>
        </a:buClr>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04800" y="1600200"/>
            <a:ext cx="8534400" cy="1143000"/>
          </a:xfrm>
        </p:spPr>
        <p:txBody>
          <a:bodyPr>
            <a:normAutofit fontScale="90000"/>
          </a:bodyPr>
          <a:lstStyle/>
          <a:p>
            <a:pPr eaLnBrk="1" hangingPunct="1"/>
            <a:r>
              <a:rPr lang="en-US" sz="4000" b="1" dirty="0" smtClean="0">
                <a:effectLst>
                  <a:outerShdw blurRad="38100" dist="38100" dir="2700000" algn="tl">
                    <a:srgbClr val="C0C0C0"/>
                  </a:outerShdw>
                </a:effectLst>
                <a:latin typeface="Arial" charset="0"/>
              </a:rPr>
              <a:t>Wireless Sensor Networks </a:t>
            </a:r>
            <a:br>
              <a:rPr lang="en-US" sz="4000" b="1" dirty="0" smtClean="0">
                <a:effectLst>
                  <a:outerShdw blurRad="38100" dist="38100" dir="2700000" algn="tl">
                    <a:srgbClr val="C0C0C0"/>
                  </a:outerShdw>
                </a:effectLst>
                <a:latin typeface="Arial" charset="0"/>
              </a:rPr>
            </a:br>
            <a:r>
              <a:rPr lang="en-US" sz="4000" b="1" dirty="0" smtClean="0">
                <a:effectLst>
                  <a:outerShdw blurRad="38100" dist="38100" dir="2700000" algn="tl">
                    <a:srgbClr val="C0C0C0"/>
                  </a:outerShdw>
                </a:effectLst>
                <a:latin typeface="Arial" charset="0"/>
              </a:rPr>
              <a:t/>
            </a:r>
            <a:br>
              <a:rPr lang="en-US" sz="4000" b="1" dirty="0" smtClean="0">
                <a:effectLst>
                  <a:outerShdw blurRad="38100" dist="38100" dir="2700000" algn="tl">
                    <a:srgbClr val="C0C0C0"/>
                  </a:outerShdw>
                </a:effectLst>
                <a:latin typeface="Arial" charset="0"/>
              </a:rPr>
            </a:br>
            <a:endParaRPr lang="en-US" sz="4000" b="1" dirty="0" smtClean="0">
              <a:effectLst>
                <a:outerShdw blurRad="38100" dist="38100" dir="2700000" algn="tl">
                  <a:srgbClr val="C0C0C0"/>
                </a:outerShdw>
              </a:effectLst>
              <a:latin typeface="Arial" charset="0"/>
            </a:endParaRPr>
          </a:p>
        </p:txBody>
      </p:sp>
      <p:sp>
        <p:nvSpPr>
          <p:cNvPr id="2" name="Subtitle 1"/>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7B026A43-C162-46AD-9E65-9E5988BDFDA4}" type="slidenum">
              <a:rPr lang="en-US" smtClean="0"/>
              <a:pPr>
                <a:defRPr/>
              </a:pPr>
              <a:t>1</a:t>
            </a:fld>
            <a:endParaRPr lang="en-US"/>
          </a:p>
        </p:txBody>
      </p:sp>
    </p:spTree>
  </p:cSld>
  <p:clrMapOvr>
    <a:masterClrMapping/>
  </p:clrMapOvr>
  <p:transition>
    <p:plu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F442767B-48A0-4E92-8BF9-825173DDF3CC}" type="slidenum">
              <a:rPr lang="en-US" smtClean="0"/>
              <a:pPr>
                <a:defRPr/>
              </a:pPr>
              <a:t>10</a:t>
            </a:fld>
            <a:endParaRPr lang="en-US"/>
          </a:p>
        </p:txBody>
      </p:sp>
      <p:sp>
        <p:nvSpPr>
          <p:cNvPr id="184322" name="Rectangle 2"/>
          <p:cNvSpPr>
            <a:spLocks noGrp="1" noChangeArrowheads="1"/>
          </p:cNvSpPr>
          <p:nvPr>
            <p:ph type="title"/>
          </p:nvPr>
        </p:nvSpPr>
        <p:spPr/>
        <p:txBody>
          <a:bodyPr>
            <a:normAutofit/>
          </a:bodyPr>
          <a:lstStyle/>
          <a:p>
            <a:r>
              <a:rPr lang="en-US" sz="4000" dirty="0" smtClean="0">
                <a:latin typeface="Calibri" pitchFamily="34" charset="0"/>
              </a:rPr>
              <a:t>WSN Communication Architecture</a:t>
            </a:r>
          </a:p>
        </p:txBody>
      </p:sp>
      <p:pic>
        <p:nvPicPr>
          <p:cNvPr id="1027" name="Picture 3"/>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 y="1295400"/>
            <a:ext cx="7696199" cy="4572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06797677"/>
      </p:ext>
    </p:extLst>
  </p:cSld>
  <p:clrMapOvr>
    <a:masterClrMapping/>
  </p:clrMapOvr>
  <p:transition>
    <p:whee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txBox="1">
            <a:spLocks noChangeArrowheads="1"/>
          </p:cNvSpPr>
          <p:nvPr/>
        </p:nvSpPr>
        <p:spPr bwMode="auto">
          <a:xfrm>
            <a:off x="836613" y="620713"/>
            <a:ext cx="8569325" cy="82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CA" altLang="en-US" sz="4000" b="1" dirty="0">
                <a:solidFill>
                  <a:schemeClr val="tx2">
                    <a:lumMod val="75000"/>
                  </a:schemeClr>
                </a:solidFill>
                <a:cs typeface="Times New Roman" pitchFamily="18" charset="0"/>
              </a:rPr>
              <a:t>WSN application types</a:t>
            </a:r>
          </a:p>
          <a:p>
            <a:pPr eaLnBrk="1" hangingPunct="1">
              <a:spcBef>
                <a:spcPct val="0"/>
              </a:spcBef>
              <a:buFontTx/>
              <a:buNone/>
            </a:pPr>
            <a:endParaRPr lang="en-CA" altLang="en-US" sz="4000" b="1" dirty="0">
              <a:solidFill>
                <a:srgbClr val="FF0000"/>
              </a:solidFill>
              <a:cs typeface="Times New Roman" pitchFamily="18" charset="0"/>
            </a:endParaRPr>
          </a:p>
          <a:p>
            <a:pPr eaLnBrk="1" hangingPunct="1">
              <a:spcBef>
                <a:spcPct val="0"/>
              </a:spcBef>
              <a:buFontTx/>
              <a:buNone/>
            </a:pPr>
            <a:endParaRPr lang="en-US" altLang="zh-TW" sz="4000" b="1" dirty="0">
              <a:solidFill>
                <a:srgbClr val="FF0000"/>
              </a:solidFill>
              <a:ea typeface="新細明體" pitchFamily="18" charset="-120"/>
            </a:endParaRPr>
          </a:p>
        </p:txBody>
      </p:sp>
      <p:sp>
        <p:nvSpPr>
          <p:cNvPr id="2" name="Rectangle 1"/>
          <p:cNvSpPr/>
          <p:nvPr/>
        </p:nvSpPr>
        <p:spPr>
          <a:xfrm>
            <a:off x="571500" y="1296988"/>
            <a:ext cx="7672388" cy="11359520"/>
          </a:xfrm>
          <a:prstGeom prst="rect">
            <a:avLst/>
          </a:prstGeom>
        </p:spPr>
        <p:txBody>
          <a:bodyPr>
            <a:spAutoFit/>
          </a:bodyPr>
          <a:lstStyle/>
          <a:p>
            <a:pPr algn="l">
              <a:lnSpc>
                <a:spcPts val="2600"/>
              </a:lnSpc>
              <a:tabLst>
                <a:tab pos="279400" algn="l"/>
              </a:tabLst>
              <a:defRPr/>
            </a:pPr>
            <a:r>
              <a:rPr lang="en-CA" sz="2400" b="1" dirty="0" smtClean="0">
                <a:solidFill>
                  <a:srgbClr val="000000"/>
                </a:solidFill>
                <a:latin typeface="Arial Bold Italic"/>
                <a:cs typeface="Arial Bold Italic"/>
              </a:rPr>
              <a:t>Event </a:t>
            </a:r>
            <a:r>
              <a:rPr lang="en-CA" sz="2400" b="1" dirty="0">
                <a:solidFill>
                  <a:srgbClr val="000000"/>
                </a:solidFill>
                <a:latin typeface="Arial Bold Italic"/>
                <a:cs typeface="Arial Bold Italic"/>
              </a:rPr>
              <a:t>detection</a:t>
            </a:r>
            <a:r>
              <a:rPr lang="en-CA" sz="2400" dirty="0">
                <a:solidFill>
                  <a:srgbClr val="000000"/>
                </a:solidFill>
                <a:latin typeface="Arial"/>
                <a:cs typeface="Arial"/>
              </a:rPr>
              <a:t>: Nodes locally detect events (maybe</a:t>
            </a:r>
            <a:r>
              <a:rPr lang="en-CA" sz="2400" dirty="0">
                <a:solidFill>
                  <a:srgbClr val="000000"/>
                </a:solidFill>
                <a:latin typeface="Times New Roman"/>
              </a:rPr>
              <a:t/>
            </a:r>
            <a:br>
              <a:rPr lang="en-CA" sz="2400" dirty="0">
                <a:solidFill>
                  <a:srgbClr val="000000"/>
                </a:solidFill>
                <a:latin typeface="Times New Roman"/>
              </a:rPr>
            </a:br>
            <a:r>
              <a:rPr lang="en-CA" sz="2400" dirty="0">
                <a:solidFill>
                  <a:srgbClr val="000000"/>
                </a:solidFill>
                <a:latin typeface="Arial"/>
                <a:cs typeface="Arial"/>
              </a:rPr>
              <a:t>	jointly with nearby neighbors), report these events to</a:t>
            </a:r>
          </a:p>
          <a:p>
            <a:pPr algn="l">
              <a:lnSpc>
                <a:spcPts val="2600"/>
              </a:lnSpc>
              <a:tabLst>
                <a:tab pos="279400" algn="l"/>
              </a:tabLst>
              <a:defRPr/>
            </a:pPr>
            <a:r>
              <a:rPr lang="en-CA" sz="2400" dirty="0">
                <a:solidFill>
                  <a:srgbClr val="000000"/>
                </a:solidFill>
                <a:latin typeface="Arial"/>
                <a:cs typeface="Arial"/>
              </a:rPr>
              <a:t>   interested </a:t>
            </a:r>
            <a:r>
              <a:rPr lang="en-CA" sz="2400" dirty="0" smtClean="0">
                <a:solidFill>
                  <a:srgbClr val="000000"/>
                </a:solidFill>
                <a:latin typeface="Arial"/>
                <a:cs typeface="Arial"/>
              </a:rPr>
              <a:t>sinks</a:t>
            </a:r>
          </a:p>
          <a:p>
            <a:pPr algn="l">
              <a:lnSpc>
                <a:spcPts val="2600"/>
              </a:lnSpc>
              <a:tabLst>
                <a:tab pos="279400" algn="l"/>
              </a:tabLst>
              <a:defRPr/>
            </a:pPr>
            <a:r>
              <a:rPr lang="en-CA" sz="2400" b="1" dirty="0" smtClean="0">
                <a:solidFill>
                  <a:srgbClr val="000000"/>
                </a:solidFill>
                <a:latin typeface="Arial Bold Italic"/>
                <a:cs typeface="Arial Bold Italic"/>
              </a:rPr>
              <a:t>Periodic </a:t>
            </a:r>
            <a:r>
              <a:rPr lang="en-CA" sz="2400" b="1" dirty="0">
                <a:solidFill>
                  <a:srgbClr val="000000"/>
                </a:solidFill>
                <a:latin typeface="Arial Bold Italic"/>
                <a:cs typeface="Arial Bold Italic"/>
              </a:rPr>
              <a:t>measurement</a:t>
            </a:r>
          </a:p>
          <a:p>
            <a:pPr algn="l">
              <a:lnSpc>
                <a:spcPts val="2600"/>
              </a:lnSpc>
              <a:tabLst>
                <a:tab pos="279400" algn="l"/>
              </a:tabLst>
              <a:defRPr/>
            </a:pPr>
            <a:r>
              <a:rPr lang="en-CA" sz="2400" b="1" dirty="0">
                <a:solidFill>
                  <a:srgbClr val="000000"/>
                </a:solidFill>
                <a:latin typeface="Arial Bold Italic"/>
                <a:cs typeface="Arial Bold Italic"/>
              </a:rPr>
              <a:t>Function approximation: </a:t>
            </a:r>
            <a:r>
              <a:rPr lang="en-CA" sz="2400" dirty="0">
                <a:solidFill>
                  <a:srgbClr val="000000"/>
                </a:solidFill>
                <a:latin typeface="Arial"/>
                <a:cs typeface="Arial"/>
              </a:rPr>
              <a:t>Use sensor network to</a:t>
            </a:r>
            <a:r>
              <a:rPr lang="en-CA" sz="2400" dirty="0">
                <a:solidFill>
                  <a:srgbClr val="000000"/>
                </a:solidFill>
                <a:latin typeface="Times New Roman"/>
              </a:rPr>
              <a:t/>
            </a:r>
            <a:br>
              <a:rPr lang="en-CA" sz="2400" dirty="0">
                <a:solidFill>
                  <a:srgbClr val="000000"/>
                </a:solidFill>
                <a:latin typeface="Times New Roman"/>
              </a:rPr>
            </a:br>
            <a:r>
              <a:rPr lang="en-CA" sz="2400" dirty="0">
                <a:solidFill>
                  <a:srgbClr val="000000"/>
                </a:solidFill>
                <a:latin typeface="Arial"/>
                <a:cs typeface="Arial"/>
              </a:rPr>
              <a:t>	approximate a function of space and/or time (e.g.,</a:t>
            </a:r>
            <a:r>
              <a:rPr lang="en-CA" sz="2400" dirty="0">
                <a:solidFill>
                  <a:srgbClr val="000000"/>
                </a:solidFill>
                <a:latin typeface="Times New Roman"/>
              </a:rPr>
              <a:t/>
            </a:r>
            <a:br>
              <a:rPr lang="en-CA" sz="2400" dirty="0">
                <a:solidFill>
                  <a:srgbClr val="000000"/>
                </a:solidFill>
                <a:latin typeface="Times New Roman"/>
              </a:rPr>
            </a:br>
            <a:r>
              <a:rPr lang="en-CA" sz="2400" dirty="0">
                <a:solidFill>
                  <a:srgbClr val="000000"/>
                </a:solidFill>
                <a:latin typeface="Arial"/>
                <a:cs typeface="Arial"/>
              </a:rPr>
              <a:t>	temperature map)</a:t>
            </a:r>
          </a:p>
          <a:p>
            <a:pPr algn="l">
              <a:lnSpc>
                <a:spcPts val="2600"/>
              </a:lnSpc>
              <a:tabLst>
                <a:tab pos="279400" algn="l"/>
              </a:tabLst>
              <a:defRPr/>
            </a:pPr>
            <a:r>
              <a:rPr lang="en-CA" sz="2400" b="1" dirty="0">
                <a:solidFill>
                  <a:srgbClr val="000000"/>
                </a:solidFill>
                <a:latin typeface="Arial Bold Italic"/>
                <a:cs typeface="Arial Bold Italic"/>
              </a:rPr>
              <a:t> Edge detection: </a:t>
            </a:r>
            <a:r>
              <a:rPr lang="en-CA" sz="2400" dirty="0">
                <a:solidFill>
                  <a:srgbClr val="000000"/>
                </a:solidFill>
                <a:latin typeface="Arial"/>
                <a:cs typeface="Arial"/>
              </a:rPr>
              <a:t>Find edges (or other structures) in such a function (e.g., where is the zero degree border line?)</a:t>
            </a:r>
          </a:p>
          <a:p>
            <a:pPr algn="l">
              <a:lnSpc>
                <a:spcPts val="2600"/>
              </a:lnSpc>
              <a:tabLst>
                <a:tab pos="279400" algn="l"/>
              </a:tabLst>
              <a:defRPr/>
            </a:pPr>
            <a:r>
              <a:rPr lang="en-CA" sz="2400" b="1" dirty="0">
                <a:solidFill>
                  <a:srgbClr val="000000"/>
                </a:solidFill>
                <a:latin typeface="Arial Bold Italic"/>
                <a:cs typeface="Arial Bold Italic"/>
              </a:rPr>
              <a:t>Tracking</a:t>
            </a:r>
            <a:r>
              <a:rPr lang="en-CA" sz="2400" b="1" dirty="0">
                <a:solidFill>
                  <a:srgbClr val="000000"/>
                </a:solidFill>
                <a:latin typeface="Arial Bold"/>
                <a:cs typeface="Arial Bold"/>
              </a:rPr>
              <a:t>: </a:t>
            </a:r>
            <a:r>
              <a:rPr lang="en-CA" sz="2400" dirty="0">
                <a:solidFill>
                  <a:srgbClr val="000000"/>
                </a:solidFill>
                <a:latin typeface="Arial"/>
                <a:cs typeface="Arial"/>
              </a:rPr>
              <a:t>Report (or at least, know) position of an</a:t>
            </a:r>
            <a:r>
              <a:rPr lang="en-CA" sz="2400" dirty="0">
                <a:solidFill>
                  <a:srgbClr val="000000"/>
                </a:solidFill>
                <a:latin typeface="Times New Roman"/>
              </a:rPr>
              <a:t/>
            </a:r>
            <a:br>
              <a:rPr lang="en-CA" sz="2400" dirty="0">
                <a:solidFill>
                  <a:srgbClr val="000000"/>
                </a:solidFill>
                <a:latin typeface="Times New Roman"/>
              </a:rPr>
            </a:br>
            <a:r>
              <a:rPr lang="en-CA" sz="2400" dirty="0">
                <a:solidFill>
                  <a:srgbClr val="000000"/>
                </a:solidFill>
                <a:latin typeface="Arial"/>
                <a:cs typeface="Arial"/>
              </a:rPr>
              <a:t>	observed intruder (“pink elephant”)</a:t>
            </a:r>
          </a:p>
          <a:p>
            <a:pPr algn="l">
              <a:lnSpc>
                <a:spcPts val="2600"/>
              </a:lnSpc>
              <a:tabLst>
                <a:tab pos="279400" algn="l"/>
              </a:tabLst>
              <a:defRPr/>
            </a:pPr>
            <a:endParaRPr lang="en-CA" sz="2400" dirty="0">
              <a:solidFill>
                <a:srgbClr val="000000"/>
              </a:solidFill>
              <a:latin typeface="Arial"/>
              <a:cs typeface="Arial"/>
            </a:endParaRPr>
          </a:p>
          <a:p>
            <a:pPr>
              <a:lnSpc>
                <a:spcPts val="2600"/>
              </a:lnSpc>
              <a:defRPr/>
            </a:pPr>
            <a:endParaRPr lang="en-CA" sz="2400" dirty="0">
              <a:solidFill>
                <a:srgbClr val="000000"/>
              </a:solidFill>
            </a:endParaRPr>
          </a:p>
          <a:p>
            <a:pPr>
              <a:lnSpc>
                <a:spcPts val="2600"/>
              </a:lnSpc>
              <a:tabLst>
                <a:tab pos="279400" algn="l"/>
              </a:tabLst>
              <a:defRPr/>
            </a:pPr>
            <a:endParaRPr lang="en-CA" sz="2400" dirty="0">
              <a:solidFill>
                <a:srgbClr val="000000"/>
              </a:solidFill>
              <a:latin typeface="Arial"/>
              <a:cs typeface="Arial"/>
            </a:endParaRPr>
          </a:p>
          <a:p>
            <a:pPr>
              <a:lnSpc>
                <a:spcPts val="2600"/>
              </a:lnSpc>
              <a:tabLst>
                <a:tab pos="279400" algn="l"/>
              </a:tabLst>
              <a:defRPr/>
            </a:pPr>
            <a:endParaRPr lang="en-CA" sz="2400" b="1" dirty="0">
              <a:solidFill>
                <a:srgbClr val="000000"/>
              </a:solidFill>
              <a:latin typeface="Arial Bold Italic"/>
              <a:cs typeface="Arial Bold Italic"/>
            </a:endParaRPr>
          </a:p>
          <a:p>
            <a:pPr>
              <a:lnSpc>
                <a:spcPts val="2600"/>
              </a:lnSpc>
              <a:tabLst>
                <a:tab pos="279400" algn="l"/>
              </a:tabLst>
              <a:defRPr/>
            </a:pPr>
            <a:endParaRPr lang="en-CA" sz="2400" dirty="0">
              <a:solidFill>
                <a:srgbClr val="000000"/>
              </a:solidFill>
              <a:latin typeface="Arial"/>
              <a:cs typeface="Arial"/>
            </a:endParaRPr>
          </a:p>
          <a:p>
            <a:pPr>
              <a:lnSpc>
                <a:spcPts val="2600"/>
              </a:lnSpc>
              <a:tabLst>
                <a:tab pos="279400" algn="l"/>
              </a:tabLst>
              <a:defRPr/>
            </a:pPr>
            <a:endParaRPr lang="en-CA" sz="2400" dirty="0">
              <a:solidFill>
                <a:srgbClr val="000000"/>
              </a:solidFill>
              <a:latin typeface="Arial"/>
              <a:cs typeface="Arial"/>
            </a:endParaRPr>
          </a:p>
          <a:p>
            <a:pPr>
              <a:lnSpc>
                <a:spcPts val="2600"/>
              </a:lnSpc>
              <a:defRPr/>
            </a:pPr>
            <a:endParaRPr lang="en-CA" sz="2400" dirty="0">
              <a:solidFill>
                <a:srgbClr val="000000"/>
              </a:solidFill>
            </a:endParaRPr>
          </a:p>
          <a:p>
            <a:pPr>
              <a:lnSpc>
                <a:spcPts val="2700"/>
              </a:lnSpc>
              <a:tabLst>
                <a:tab pos="342900" algn="l"/>
              </a:tabLst>
              <a:defRPr/>
            </a:pPr>
            <a:endParaRPr lang="en-CA" sz="2400" dirty="0">
              <a:solidFill>
                <a:srgbClr val="000000"/>
              </a:solidFill>
              <a:latin typeface="Arial"/>
              <a:cs typeface="Arial"/>
            </a:endParaRPr>
          </a:p>
          <a:p>
            <a:pPr algn="just">
              <a:lnSpc>
                <a:spcPts val="3900"/>
              </a:lnSpc>
              <a:defRPr/>
            </a:pPr>
            <a:endParaRPr lang="en-CA" sz="2400" dirty="0">
              <a:solidFill>
                <a:srgbClr val="000000"/>
              </a:solidFill>
              <a:latin typeface="Arial Narrow" pitchFamily="34" charset="0"/>
              <a:cs typeface="Arial"/>
            </a:endParaRPr>
          </a:p>
          <a:p>
            <a:pPr>
              <a:lnSpc>
                <a:spcPts val="3900"/>
              </a:lnSpc>
              <a:defRPr/>
            </a:pPr>
            <a:endParaRPr lang="en-CA" dirty="0">
              <a:solidFill>
                <a:srgbClr val="000000"/>
              </a:solidFill>
              <a:latin typeface="Arial"/>
              <a:cs typeface="Arial"/>
            </a:endParaRPr>
          </a:p>
          <a:p>
            <a:pPr>
              <a:lnSpc>
                <a:spcPts val="3900"/>
              </a:lnSpc>
              <a:defRPr/>
            </a:pPr>
            <a:endParaRPr lang="en-CA" dirty="0">
              <a:solidFill>
                <a:srgbClr val="000000"/>
              </a:solidFill>
              <a:latin typeface="Arial"/>
              <a:cs typeface="Arial"/>
            </a:endParaRPr>
          </a:p>
          <a:p>
            <a:pPr>
              <a:lnSpc>
                <a:spcPts val="3900"/>
              </a:lnSpc>
              <a:defRPr/>
            </a:pPr>
            <a:endParaRPr lang="en-CA" dirty="0">
              <a:solidFill>
                <a:srgbClr val="000000"/>
              </a:solidFill>
              <a:latin typeface="Arial"/>
              <a:cs typeface="Arial"/>
            </a:endParaRPr>
          </a:p>
          <a:p>
            <a:pPr>
              <a:lnSpc>
                <a:spcPts val="3900"/>
              </a:lnSpc>
              <a:defRPr/>
            </a:pPr>
            <a:endParaRPr lang="en-CA" dirty="0">
              <a:solidFill>
                <a:srgbClr val="000000"/>
              </a:solidFill>
            </a:endParaRPr>
          </a:p>
          <a:p>
            <a:pPr marL="285750" indent="-285750">
              <a:lnSpc>
                <a:spcPts val="3500"/>
              </a:lnSpc>
              <a:buFont typeface="Arial" pitchFamily="34" charset="0"/>
              <a:buChar char="•"/>
              <a:defRPr/>
            </a:pPr>
            <a:endParaRPr lang="en-CA" dirty="0">
              <a:solidFill>
                <a:srgbClr val="000000"/>
              </a:solidFill>
              <a:latin typeface="Arial"/>
              <a:cs typeface="Arial"/>
            </a:endParaRPr>
          </a:p>
          <a:p>
            <a:pPr marL="285750" indent="-285750" algn="just">
              <a:lnSpc>
                <a:spcPts val="3500"/>
              </a:lnSpc>
              <a:buFont typeface="Arial" pitchFamily="34" charset="0"/>
              <a:buChar char="•"/>
              <a:defRPr/>
            </a:pPr>
            <a:endParaRPr lang="en-CA" dirty="0">
              <a:solidFill>
                <a:srgbClr val="000000"/>
              </a:solidFill>
              <a:latin typeface="Arial"/>
              <a:cs typeface="Arial"/>
            </a:endParaRPr>
          </a:p>
          <a:p>
            <a:pPr marL="285750" indent="-285750" algn="just">
              <a:lnSpc>
                <a:spcPts val="3500"/>
              </a:lnSpc>
              <a:buFont typeface="Arial" pitchFamily="34" charset="0"/>
              <a:buChar char="•"/>
              <a:defRPr/>
            </a:pPr>
            <a:endParaRPr lang="en-CA" dirty="0">
              <a:solidFill>
                <a:srgbClr val="000000"/>
              </a:solidFill>
            </a:endParaRPr>
          </a:p>
          <a:p>
            <a:pPr marL="285750" indent="-285750" algn="just">
              <a:buFont typeface="Arial" pitchFamily="34" charset="0"/>
              <a:buChar char="•"/>
              <a:defRPr/>
            </a:pPr>
            <a:endParaRPr lang="en-US" dirty="0"/>
          </a:p>
          <a:p>
            <a:pPr marL="285750" indent="-285750" algn="just">
              <a:buFont typeface="Arial" pitchFamily="34" charset="0"/>
              <a:buChar char="•"/>
              <a:defRPr/>
            </a:pPr>
            <a:endParaRPr lang="en-US" dirty="0"/>
          </a:p>
        </p:txBody>
      </p:sp>
    </p:spTree>
    <p:extLst>
      <p:ext uri="{BB962C8B-B14F-4D97-AF65-F5344CB8AC3E}">
        <p14:creationId xmlns:p14="http://schemas.microsoft.com/office/powerpoint/2010/main" xmlns="" val="3716058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ChangeArrowheads="1"/>
          </p:cNvSpPr>
          <p:nvPr/>
        </p:nvSpPr>
        <p:spPr bwMode="auto">
          <a:xfrm>
            <a:off x="836613" y="12700"/>
            <a:ext cx="8288337"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 examples </a:t>
            </a:r>
          </a:p>
        </p:txBody>
      </p:sp>
      <p:pic>
        <p:nvPicPr>
          <p:cNvPr id="52227" name="Picture 2" descr="Agrisen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31913" y="2060575"/>
            <a:ext cx="5429250" cy="387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8" name="TextBox 2"/>
          <p:cNvSpPr txBox="1">
            <a:spLocks noChangeArrowheads="1"/>
          </p:cNvSpPr>
          <p:nvPr/>
        </p:nvSpPr>
        <p:spPr bwMode="auto">
          <a:xfrm>
            <a:off x="1187450" y="6021388"/>
            <a:ext cx="7705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r>
              <a:rPr lang="en-US" altLang="en-US" sz="1800">
                <a:solidFill>
                  <a:schemeClr val="tx1"/>
                </a:solidFill>
                <a:latin typeface="Arial" charset="0"/>
              </a:rPr>
              <a:t>Source:AgriSens, NASHIK(India)</a:t>
            </a:r>
          </a:p>
        </p:txBody>
      </p:sp>
      <p:sp>
        <p:nvSpPr>
          <p:cNvPr id="52229" name="TextBox 4"/>
          <p:cNvSpPr txBox="1">
            <a:spLocks noChangeArrowheads="1"/>
          </p:cNvSpPr>
          <p:nvPr/>
        </p:nvSpPr>
        <p:spPr bwMode="auto">
          <a:xfrm>
            <a:off x="323850" y="1125538"/>
            <a:ext cx="52562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en-US" sz="1800">
                <a:solidFill>
                  <a:schemeClr val="accent2"/>
                </a:solidFill>
                <a:latin typeface="Arial" charset="0"/>
              </a:rPr>
              <a:t>Precision Agriculture</a:t>
            </a:r>
          </a:p>
        </p:txBody>
      </p:sp>
    </p:spTree>
    <p:extLst>
      <p:ext uri="{BB962C8B-B14F-4D97-AF65-F5344CB8AC3E}">
        <p14:creationId xmlns:p14="http://schemas.microsoft.com/office/powerpoint/2010/main" xmlns="" val="4013366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 examples(Cont.)</a:t>
            </a:r>
          </a:p>
        </p:txBody>
      </p:sp>
      <p:sp>
        <p:nvSpPr>
          <p:cNvPr id="53251" name="TextBox 4"/>
          <p:cNvSpPr txBox="1">
            <a:spLocks noChangeArrowheads="1"/>
          </p:cNvSpPr>
          <p:nvPr/>
        </p:nvSpPr>
        <p:spPr bwMode="auto">
          <a:xfrm>
            <a:off x="323850" y="1125538"/>
            <a:ext cx="52562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en-US" sz="1800">
                <a:solidFill>
                  <a:schemeClr val="tx1"/>
                </a:solidFill>
                <a:latin typeface="Arial" charset="0"/>
              </a:rPr>
              <a:t> </a:t>
            </a:r>
            <a:r>
              <a:rPr lang="en-US" altLang="en-US" sz="1800">
                <a:solidFill>
                  <a:schemeClr val="accent2"/>
                </a:solidFill>
                <a:latin typeface="Arial" charset="0"/>
              </a:rPr>
              <a:t>Landslide Predictions</a:t>
            </a:r>
          </a:p>
        </p:txBody>
      </p:sp>
      <p:pic>
        <p:nvPicPr>
          <p:cNvPr id="53252" name="Picture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4213" y="1628775"/>
            <a:ext cx="7775575" cy="457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Tree>
    <p:extLst>
      <p:ext uri="{BB962C8B-B14F-4D97-AF65-F5344CB8AC3E}">
        <p14:creationId xmlns:p14="http://schemas.microsoft.com/office/powerpoint/2010/main" xmlns="" val="1138111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 examples(Cont.)</a:t>
            </a:r>
          </a:p>
        </p:txBody>
      </p:sp>
      <p:sp>
        <p:nvSpPr>
          <p:cNvPr id="54275" name="TextBox 4"/>
          <p:cNvSpPr txBox="1">
            <a:spLocks noChangeArrowheads="1"/>
          </p:cNvSpPr>
          <p:nvPr/>
        </p:nvSpPr>
        <p:spPr bwMode="auto">
          <a:xfrm>
            <a:off x="323850" y="1125538"/>
            <a:ext cx="52562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en-US" sz="1800">
                <a:solidFill>
                  <a:schemeClr val="accent2"/>
                </a:solidFill>
                <a:latin typeface="Arial" charset="0"/>
              </a:rPr>
              <a:t>Traffic monitoring</a:t>
            </a:r>
          </a:p>
        </p:txBody>
      </p:sp>
      <p:pic>
        <p:nvPicPr>
          <p:cNvPr id="54276" name="Picture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8313" y="2205038"/>
            <a:ext cx="8064500" cy="3960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
        <p:nvSpPr>
          <p:cNvPr id="54277" name="TextBox 1"/>
          <p:cNvSpPr txBox="1">
            <a:spLocks noChangeArrowheads="1"/>
          </p:cNvSpPr>
          <p:nvPr/>
        </p:nvSpPr>
        <p:spPr bwMode="auto">
          <a:xfrm>
            <a:off x="2195513" y="6165850"/>
            <a:ext cx="37449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r>
              <a:rPr lang="en-US" altLang="en-US" sz="1800">
                <a:solidFill>
                  <a:schemeClr val="tx1"/>
                </a:solidFill>
                <a:latin typeface="Arial" charset="0"/>
              </a:rPr>
              <a:t>Source: SPANN Lab, IIT Mumbai</a:t>
            </a:r>
          </a:p>
        </p:txBody>
      </p:sp>
    </p:spTree>
    <p:extLst>
      <p:ext uri="{BB962C8B-B14F-4D97-AF65-F5344CB8AC3E}">
        <p14:creationId xmlns:p14="http://schemas.microsoft.com/office/powerpoint/2010/main" xmlns="" val="662212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 examples(Cont.)</a:t>
            </a:r>
          </a:p>
        </p:txBody>
      </p:sp>
      <p:sp>
        <p:nvSpPr>
          <p:cNvPr id="55299" name="TextBox 4"/>
          <p:cNvSpPr txBox="1">
            <a:spLocks noChangeArrowheads="1"/>
          </p:cNvSpPr>
          <p:nvPr/>
        </p:nvSpPr>
        <p:spPr bwMode="auto">
          <a:xfrm>
            <a:off x="323850" y="1125538"/>
            <a:ext cx="52562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en-US" sz="1800">
                <a:solidFill>
                  <a:schemeClr val="accent2"/>
                </a:solidFill>
                <a:latin typeface="Arial" charset="0"/>
              </a:rPr>
              <a:t>Electronic toll collection</a:t>
            </a:r>
          </a:p>
        </p:txBody>
      </p:sp>
      <p:sp>
        <p:nvSpPr>
          <p:cNvPr id="55300" name="TextBox 1"/>
          <p:cNvSpPr txBox="1">
            <a:spLocks noChangeArrowheads="1"/>
          </p:cNvSpPr>
          <p:nvPr/>
        </p:nvSpPr>
        <p:spPr bwMode="auto">
          <a:xfrm>
            <a:off x="2195513" y="6165850"/>
            <a:ext cx="37449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r>
              <a:rPr lang="en-US" altLang="en-US" sz="1800">
                <a:solidFill>
                  <a:schemeClr val="tx1"/>
                </a:solidFill>
                <a:latin typeface="Arial" charset="0"/>
              </a:rPr>
              <a:t>Source: SPANN Lab, IIT Mumbai</a:t>
            </a:r>
          </a:p>
        </p:txBody>
      </p:sp>
      <p:pic>
        <p:nvPicPr>
          <p:cNvPr id="55301" name="Picture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850" y="1989138"/>
            <a:ext cx="7993063" cy="40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Tree>
    <p:extLst>
      <p:ext uri="{BB962C8B-B14F-4D97-AF65-F5344CB8AC3E}">
        <p14:creationId xmlns:p14="http://schemas.microsoft.com/office/powerpoint/2010/main" xmlns="" val="17313926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 examples(Cont.)</a:t>
            </a:r>
          </a:p>
        </p:txBody>
      </p:sp>
      <p:sp>
        <p:nvSpPr>
          <p:cNvPr id="56323" name="TextBox 4"/>
          <p:cNvSpPr txBox="1">
            <a:spLocks noChangeArrowheads="1"/>
          </p:cNvSpPr>
          <p:nvPr/>
        </p:nvSpPr>
        <p:spPr bwMode="auto">
          <a:xfrm>
            <a:off x="323850" y="1125538"/>
            <a:ext cx="52562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en-US" sz="1800">
                <a:solidFill>
                  <a:schemeClr val="accent2"/>
                </a:solidFill>
                <a:latin typeface="Arial" charset="0"/>
              </a:rPr>
              <a:t>Military applications</a:t>
            </a:r>
          </a:p>
        </p:txBody>
      </p:sp>
      <p:sp>
        <p:nvSpPr>
          <p:cNvPr id="56324" name="AutoShape 2" descr="data:image/jpeg;base64,/9j/4AAQSkZJRgABAQAAAQABAAD/2wCEAAkGBxITEBQUExQWFRUUFBQUFRUUFRUXFBQUFBQWFhQUFBQYHCggGBwlHBQVITEhJSkrLi4uFx8zODMsNyguLisBCgoKDg0OGBAQGywkHyUsLCwsLiwvNCwsLCwsLCwsLCwsLDQsLCwsLCwsLC8sLCwsLCwsLCwsLCwsLC0sLCwsLP/AABEIAKgBLAMBIgACEQEDEQH/xAAbAAABBQEBAAAAAAAAAAAAAAADAAECBAUGB//EAEUQAAIBAgMEBgcGBAMHBQAAAAECEQADBBIhBTFBUQYTImFxkSMyUoGhsdEUFUKSwdJTYnLwgqLhBzNDc7LC8RYkNMPi/8QAGQEAAwEBAQAAAAAAAAAAAAAAAAECAwQF/8QAMREAAgIBAgUBBgUFAQAAAAAAAAECEQMSIQQTMUFRIgUUFWGRoSMycYHRM1Kx8PHh/9oADAMBAAIRAxEAPwDsopZaJlpZa9azzqIBafJUstPFKwoHkpwKmKeKLCiEU8VOKUUrGQy02SiRTRRYA8tPFEiny07CiAFPFTy0+WlYUDy0+Wp5acLSsdA8tZe29rrh1kjNEFgCJVJjNHjpTdJttDDIMpt5yyAq7AEIzZc+WZOpUe+q/wBwrdvreu3AT6wtrIb1YIbXVeY745znz8ayaJdf8l8qTjqXQ18FiVu21uIZVwGUxGh7qPUwoAgbhoB3UorSyCMU0VOlQAOKUUSlFFhQOKWWpxSigKB5abLRKxtpbZOHvKLygYe5CreG63c9m9yB4Nu4GKG6CjUy0oqdKKYgcUqmaamIjTxT0ooAaKUU9KkA0VArU4popgFfQE8hNan3Fd5p5t+2uOF9zvYn3mt/pjjMOmIAu4jq2NtSF6q6+mZtZTTnp3V5EvaDlFyxrp+h3y4aOP8AqM0vuK7zTzb9tL7iu8082/bWH0ax2FfF2hbxQd5eE6m6mb0byMzaCBJ91aVizbY5vtahRcdsjLlVsyjrA4cy/oyYPAtOsRVYuKyTVvb6Mnl43+Xcs/cN3mnm37af7iu8082/bQbdqzMLiLUBRoymCEhCrdsArNt2jmQd05hrs9EFwtiy4Nm6ggM2XrmtKXgMZ1toAO9uZrXnz8hyoeCz9xXeaebftp/uK7zTzb9tUXsgLpjwtsqVCZYb0rk2yQGBUiToAoPIARW/sS2QrTfF4SACNykTI3mDBURp6oO8mjnz8hyoeDO+4rvNPNv21XxuAe0FLFYY5dCd8E8QOVdXWD0uPo7f/M/+t6mfEzhFy8FQwRk0jK0p9KzS9TwXpCQu4bzw8Bzrl+KT/tOj4fH+40YpZalbwgHfUmFHxR94/cXw9PpIhFZ+3Vv9Q/2cgXI0kTpxy8M0bpmrrGnV6uHtWF+uNL6kT9nyS9LOM2J0aF28uJuT63WBWknP+IAtPYmCPLhNdJgNi2bNx7iKQzhQdSQoUQAgJhRoNByFaSsD3UTJXa+Ix5UpR/8AVZyPFPHtIDlpoo+Slkqtco9d157/ALr+PoRVgIpZaPkpslaKaatCaAxTRR+rpurp2KgOWmij5KWSnYUAiqe1BZNt1v5OrZYcORBBMR58tZrSyVk7XwfXW7yWyc+RlVvwrcKFQATxhjMbp51Mm62Kit9ziMDtq9s/OjWb97CByLF25KFFIGUEMmfIGMSRyjlXVW8bi2ZSDhhauGLZXPcLaEmXI3gAnTTQiRWnawLvaU3Aq3iiB47SgqcxA3SJmpYPY9q0xNsZQdcgPYDe0q7lPhFZ6PL2K1+AgSllqxkpdXW+oyor5aWWrGSl1dGoKAZaWWrGSlko1DorZaWSrGSlko1CowhgHiSIjXeKJ/tFxWXFqPu44r0SnrAL5jtv2PRgjTfz1rUunsnwPypumOIC4gTjreH9Gvo3vvbJ7TdrKOB3T3V4Hs+UfVqVo9njMblSX8nPdCcZmx9kfdZw89Z6YjEej9E/trl19XX2q6G0UlM+DuFs7ZWHXAW/RDtkycoGqyNRpA4VV6M4pWxdoDaFq96/okxDuz+jfch0Met/hrZdbq3MxxaKpZoBbcvbCxmBBIW0TrxVzXfJxb9Ko5FjcNn/AAUgUyNOBfLmmB1gYvN7K8AbiCSTzuajXS1hcuVuqwrLoujh9/WpCgMQIHrRIGm/fUxbxs//ACbU5bk9niukgZdILrP+GZjUtxcT1bZsRbBV0uFhwRVnIcoXQuFnuLDuqRmUTb1/9k+eLQYxdCkSJtgD2YByg5ezv0E9HsHL1bZbTWhm9Vpk9hYieAELG4ZIGgFZ5bFlcwxFoLoSSQR6xzCOrBGojfoARqe1R7GFxbK4e8hDJlBWQVfPMyqqfVMaEbvfQBuVjdJ7GdLYmPSTp/Q9DbAYwGFvjKAMpbVt3GVPHTUsTvkGobYdrViz1hzMHgtzOR9dw+VZZ/6cjTF+dGUuyrfGW7idPIRV60gUQoAA4AQPKs770Tvqa7TTvryLZ6VGkDTFRVVMah/F50R8QijMWAHMkAU7FQO/Z5UFuXnQsVt2yoEEuTMBBMxpP98qz7mNxFz1LQQc33+X+lZ6HJ32HqNEtT2dpICFLDXTfrNY52Zdb/eXCe4bvLd8KJa2QqkGCSCCPEa8KunFbPcmVSVNGmekGH4MT4Kf1qDbfTgrHxgfWqh2aoJhfgd1P9j/AJfhXYuPytKmc3umO7oK3SD+QfmP0pDbk7goPJp18DNC+x/y/Cn+w/y/Cs3xOW7Tpl+7Y/A/36wMMi/5gfjR7W3rZ9YEeBmhfYpEFZHxHgaDd2MDun9aceOzR/M/4E+GxPsbOGx9pzCsJ5HQ1YLr7Q8xXHXtj3EMqZj3VqbLuvft5G3KxV34mPwIefNuG4a6jqXHzrojL3KLfU03c3CUtmFBh3B3c0T+bmeHjutWrAUBVEAaACqR2ZbAhRljQZSRHu3VVv4B+F64v+L6RQvaXmIpcFe0WbPV0xSubfZt7+Ox8S31pl2beH/FnxLH4GqftJdokrgH5Oha4o3svmKF9rt7swPcJPyrmdo4x7AAYK5PAAbuZ0oFjpAVM/Zz4jT9Kh+0MjVpIr3KC6tnUnaFvv8AKonaScm8h9axPvpX32SPn8KXXzuFYS9oZ/karg8PzNk7TX2T8Kb7zX2T5isQuf7FRzGs/iGfz9ivc8Pg3fvNfZb4U42rb5N5D61hhqiTT+JZl3E+CxeA77bnQLv03866DpR0WwuLv571tmdUVJF10GWWIEKO861w611L9MmY62LZ8ST8xVcPKMYtN0Vl5mpOAbYPQ3BYbE2rtu0yupYKxvO4Ba24PZIg6Fh76M2IwzXYe1cJDsF7UgOjloUaCRcFwCe/hpVROl5BkWLYPMEj9KMOmlz+En5m+ldUc8Et39jCcMs3ct/1YQbYweVEHXBBbuqNCSyEzcD5tZJRTMzJ8anhWwQtu1peywWw+dwtvKVLjMdQBvExqWjjQh0yufwk/M30qa9Lrv8ACT8zfSq94x+SORPwVjcwBcgpdzDcqmVAzZAFnQbz4c5rc6L4nDkXEsBhlYFgxB3yqxB5Jx151QHSq5/DT8zfSpDpPc9hPNqPeMfkOTPwdVWH0sWbdv8A5n/Y9Uj0of2U82qpj9tm8FBUDK2bSddCOPjWeXNBwaTLhimpJtFZbQ5VP7OOVAu4ph6qg+JoI2jdH4BXm0jtsunBryplwZG4mOP0qum1LkxlHxox2od2UHv11PGO6olXRDJpdKmCPIR5VaQhh2T7jVP7xneo86ZcUOAjwNNOtkFFp+sG5QfA1XfEXB+GPEUW3j+YNGXGr31WoVFJ8Rc0gjUcvdUesun8VaQdDyqLC2N+njUwuqAzs17nRFxdwbxNXQqcCKfqhTpj2FhrocSNDxFTNB6iDK6Gq/2zrezOW3uZgY6zmqHgvNuO4c6OvUKHuHrSVXRBozjexG9EPzb3DXUPbtdURlELugCBHADlVklAABAA0AG4AbgIqHWgcfialxa/KOywHmoOaELy84qJvCmnYiLpQ2Pf8arbZa71XoZzSJAyyVIM5SxABmD7q5vpDtz7LgznJF44cqFHaK3Shyu2XRRPE8q0hj1EynR0l++q7yCeAB1PgKSsSJIK9x/0rD2L0mt3sIt979iw5kAXWtiIJQM4LAmSCYBGkU/Qvbl/FNiJa26JiXRWGno9AmQD1gdDqeO81o8FJkLJbRskUPwq21skXATbBG7Q6KdJcT3HdXPYXG4m3dKLZZreuRgvZOUEwW5EQAayWG73Lc6NQ1AiudTF7RdUdkKNcbVOobLaXfDcTuPakDUaVQubexfWm3lQFWYHNbcbgNDDbyDIp+7N90Lm/I61qGRXNDpBiQlxmt2oQlfxhiQdQRPZ0jid+6uk2QzXbKXHQIzSSqtmUDMQIYgTpB3camfDuKsayW6KJtkbwR41NbRrYs7WU6N8asrdtngPIVWoDDSweVHXDnlWzpwioNbPCPOjUOjNWyakEqy9p+78y/WhG239kUWwohTxRFsnu86Itjw8xSthsAC1NVo4sf3IqXVeHnU7j2BqKlFOWUb2A94qH220ASXEDlrrwGnhSd0FoLkAHefgKgbI5VUu7btfzH3R86rXNv8Asp5mnHFLuLUjU6im6k1hXNu3TugeA+tAbaF5vxN7tKrksNZ0ZWN/xqDYu2u9h7jPyrm8jtv+NGTAsapYF3YnkN23ta1rBJ0J0Hs6nf3TQLnSIbghI/mI+WtU8Ls4hgTu3HwOh+BNRbZhHKlGEFJi1SDDb3K0nx/SrFnpGJ1tj/C31rFuWapMpb+j/r//AD8/DfuoRFudrhtrW8R2QSE/EPxXOYEfg5kb+4b7/W2DxXlG74GuAW4QdNI5Vt7Mx6XWCX1BnQONHB7yN/vqJw8DUzpcicINRIXurLxmwHXW02YcphvPcfhWY2LvWzDMyxvDf61kxnSl17q4zpft/qMSFFtXm0jSxiO04jd3VeG17p3BY9pl19w+vxrO2hhbd11Z84MZOyw1gs0mVPM7tN1XjeNS9cdS8dDDO8jh+H1A9HukvW4q2htIgOY5gZOiMeVdniGturK4DKwKsrCQyneCDvGtctgdm2bVwOOsJWdCyxqCOCg8a2Exts/hI8ZoySxt/hx0r9W/8j4eOVR/E6l5TaC5QqhQAMoURA3CKay1tJyKqzvyqFnxjfVYYtOVRbEr3VnqRtpC9ciXHuFtXCA9wTNH/Uar3tvoPw3D3xA8zUXxYrP2k+ddDqKakm9wpoLf6VR6qfmP6Cgr0pbkB4CudxCwdaHWvpI3OoPSRD6yhp3yoM/CkvSWyBAtwByED3AVyppVDoNzozTq55mp9WKmtkUiwZxT8DTfa35nzo4w45U/2cUWFARffmaILrczUXSKE+IAo3fQCyb7DiaE+OYcfjVR7zHuoeWtFjfcTkg77Rc8T50M4hzxPmaYAVIVoo0RZG3bZiBz5/Enuol8zCr6q7u88WPj8gBVkWCFj8TDXuXgvid593fU7eE51Kpu/oBQWwTRreDmtFLAo6pTckOmUbWBq3bwq0cCpRUOY6IpbFEC0xNeWY/aNwswZ7jQeCyBJjiTx08a0w4uZe5nknorY9A21tNUs3OruKLigR2hpqJJ0PDu8qjsLaLXLQN11ZzmkgjgY1ECNZrzt9qGApRnJEZfR5hl01URE6RUbO11IBCXFRSAxGQEa6aToJ+ddXu0dNGHPd2ei4nClyTHY5cX7/6fn4bwMtcmu0erZXW4wB4LEka7593lW3snaTX2VFZmj1i1oABeEsugO/xrKWBxV3sarPq2osXFprBhh4j50fHW8pjf3Df7+VAsWCx13cuHv51hq2Lb3pHoFrFyoCDMeJmEXxbie4T3xTvs9X1u+kPCRCr/AELw8dT31HZlwG2vcIirlYWXp8mJi+jo322jubUee8fGsPFYG4jwy+qsyNR2joZ/wmu4mq2GEm43NyB4IAhH5g/nSaKb6I46KcCupxWyrTcMp5rp8N1ZeI2Ow9WGHkfKs2maWZZobGrF22RoQQe+q7UkgKl6ao33YCtG4tU74rSKIZmuxJ1qBNFuW6CVrQgYtUZpytNFSB2QSpgVC9fVd5rPv7SJ0XzpJOXQt0jRuXAN5qne2gOGvyrNdyd5mhXr6qDJEgTBMT4TW0MNkSyUW3xDHeajNVMReaCqwLozAqzLowEgCN+8bpq9sTC3iq9evA5mBQAcmJQmPWXSBJ4iunlNIx5qbGFGSwTV63YAoypWTmjSinbwnOruHw4HajduHM/Qb/LnRLVuT+vIcTRHM7tw0Hh9axnkv0orSCCz+tEVacU4paiqEBUqVPSsKEKekKlFIBq5jbvRm5ev9YjoqkAkMDJYCOA3GF1+ddM9xV9YgeJA8pphfn1VY+AgebRNVDJKDtETUXszhMR0Mv5FZchu5zmhiFCAgpBI3g5p8RVf/wBFYpXuIMhV1eLkwO1qAV9Ya6aA1p3OkoUlertnKSskGTBiTWzsDaTXluMqqIKrCDhDEmCRJ3V0c/iYq5R28nHDJgnLSrv9zkcZ0KxS2bZF1DdLMLgkgFdMmQ5ZZgAZ01nurudmYA27SWwAgVQDEZnMasTwk+J8Kt2yi6nNPFmUz4ZgIA7hpVi06t6rA+BB+VY5M85qmdMIRTM3G4cBDA7/AH8yeJrNS5lrosRblSDXKXjBNRDwbPbobeB2vkO+tzD7ctNvIFcGTUCarShWemjGIVLBgQoJMHgBNLBqVtqDvgFv6jqx8ya8xe4Y374FbOzNoXd5utAKrBYkdrQQvE01j1OkTrpndFq5jpdti7aX0I4TmTK5JAPYKkECedZe0r56wKbmcnWGJExwUbp7tK5+xsd+se4zXGLMT2nMKCRCKvq/Ca6MfDpbydkSyt7I6/BbYvXlOZcP2AMwJv66Gcga0A24+qTwrSu7MtsJWVnXmNe4153g9ldU5NtWziZL3GIJzBl7JMDdGkb66Vuk+IVsgsK4UCWL5AJHZUs29yJMAcqjLw1v0Dhlr8xoXtkNwIb4H41n38A43qfLTzq9s7pCrKTeHVNMZCCSvMEiQfdVsbXscLq/H6VySjKLpmyaZzFzDVXfB11zY2y347Z8SP1oTLYP8P3ED5GhNhRyDYOh/YzXYHB2TwHuY/WonZlv2T509QqOYhmPE0963kQsxAA5njuAncNYFaot0LaGENy06KcrEdlvZbga6otWZtOgfVWxul9OYEGBw3xPhWfjdn23e3baMz9lPWJDAEmWDKSDBAXdNc9b2JtMOBlUgDVzeGVjzA9YeValvY+MslLwFu46MHKgl2lSSrKxCnTQwOXHdXWpY47Jo5XGb6nTWugdqc7syvIzBXfUsN5JLAERMDQxGla/R7Zxt28wd7gcghbiroNYOiDfPyrB2Z0lx2e5cGDUG4qnK9xgiMCc2hA1MzW1a21jyTmNi2J0CWyWjjJYxNDyRXVkrHJ9EXNoYIqbbpbzdtVcfhCGQ7sBxyk6+FZxuKN5A8SKvnaV5lIdy2YRwA8YArj9ubcv2LxS2FKkK2qkmSI3g9wrmmudJRx1+7pG2vkxcpnTLeWIVgSd8EcNw/X/AMU9cxsTbt+9fVLiqFhm0VgZCniT31vDHqfV17yQo8iZ+Fc88UsT0yq/k7+5pjzwnHUmWgKlFVRfJ4gf0qzHzj9KUqd/WN4rcA8lUCsy+YuxYe8q7yB3E6+4VHruSsfdlH+aDTWmUeqhHghHzAonWH2G/wAn6tQPV8xgLh9lfNj+lSGH5sx9+Uf5Ypxcb+G3vKfo1SDP7A97fQGgPT3v7j2sOq7lA8AJPieNGC0INc9lfzn9lP6Tkg97H9BSHa7I8+xPRDGG45AWC7EdtdxYkV03QzZF3DpcF2JZlIhgdAI4VuZbnNPyt+6qtvHTfaznGdFDn0bRBjcxaCdR510z4nLkjpk9hXHtBL5pKzRod22resoPiAfnQyre35Kv6zQnU/xG8k/bXODd9h3srwLDwYx+WY+FZWK2cSSQ35gP0irrj+dvMfoKA6d7fmb601ZOn5GY+zn/AJT4E/qKh9ibiCPdI+FaRsjv/M31phZE7vnV2wqX+/8ADNODEjtrpPEb90b/ABq1g8IoYMGzR4cq5S9g8QWYi2SCzQYGokxxrb6M23QXOtGUkrAMCdD3+NdWThcmOOttfU5cPESnk0uNL/fkXtpbMFxVW2zWofPn0LzyA3c9Tz3Vdt2Y3EeS/SpAVKK5pZZS7nYoJA7WGCmV0POBT4KwLTOR2879Z2zJVsoWVPAQBp5RRYpVPNmu49CK2IwgdizakmSfoKF92pyq/FOBUOTspIzvutKidkLwJrVpwKmwoyDss8GNN93v7VbMUstLUxUUwtSAor2SpggjxpgK1sKIgVIVILUgKVgQipAVKKkBSsdEQKz9p7OtMGuMssEOssPVBjQGtTLRrV6xbRzfQsBJzZoUJlEg9ocQfOnHqRkjFxpqzGs7KS24e2okCILNOu+CTHuI94q9avgmNQ3sto3+o7xIq5exWHZFa0hUGGDl5UrB3dozvFDG08GiTdRmKyS+aF3mCJcRoQKvS2yItQj6Y18hgKmBTXcdYfKbSsogzLTmmMpHaPf50hfXlUuDRopWiYp4p0udwo6v4eQqLRW4CnFWg4qYueHkKLQFMVNFJMKCTBMAToIk/EVye2OmATG2wufq7Yi4gVe3nkBxI1jQ6Guuu4oC0biCD1ZKlZU6iQNO+K0cKq+5F2nQ1/DXMrdll0OuXdpvrynZVy++MuuGJNp3LEOxYgA9iAoLSVAgwRNes4i6ZtqXuQ5ZG7ZM+jZv+0+dYdvo8ftr3AwFtiGmBOYIBqJ117uFaQlGKZDUn1Lhu0Jmq++yX4Mp8xVW5s+6Pwk+EH5VialVjUTU2tkbwR40glMAVPFFFupZKLAqDCL3/mb61G7s604hkDD+aT5E7t9X8lIJTeSXli0R8GR9yqv+7JXuk/Ajd75qaYW8Nxub4kA3FnlI1HiVrWy0YbTexbYhoUSxBC8tdSO6msjezJlGlsZLW767xPuBnzyfrRbXXH/h7t8i4nl2SD7jRsBt18XaV2YSrGVGU5WBjWAP7NT2p0tu2XtKXHpGgk5BkG7N6vMiik3VCudWBFxpjqn03xlMe4GfhRVBicrAfzKy92sirdnG3FZnDwXjMYUzvjhpvqjs/pO+KFxCw7LxAyksoIKt6oIBipqLTZVzsJlp4qVNWFmg0UqenigZgWekl0CGhxycT/rRBt1TvSP6SY8jPzrnJNSBrvcIs59TOss7StHjHiPpV22Q3qkHw1riQ9Ft3iNxqXhXYpTZ2oWpZa5nDbbvDec45MJ/zb/jVm9t1iOyoU85nyBHzms+TIrWjZv3lQSxA+Z8BxrkumO3mFgi3IBIBkA5hvIOsqIHCae5dLGSST31X2hgettMpUNpIB5jdFawxxjuyJSb6EdjYi51YVyZAlA0SLckDdvjn4VDpRi3t2VjUOwB0BkDUiZkcNa3dm4YkCRruA5AaCal0g2ULuHIyh2VlZQeBBEx7ppPNFSoNDor9FGuNby3PWChhmAnqyWVZA4yp8q6S2gH96mqmybZW0ubfrPMch5RV2uPNkuTo3hGkEU1MGgzTg1lqKosA0+agZqjmp6wo4fauylXavWNlYOFuKsR2swGvA6jfHHjXfYfZaCyifabYACHUrm7LBoMMBwjcKpXcMjOrkSy+qeWs1LEgsuhhhqp5MOfcdQe4mujnqSSZi8T3phtpHKRDq+V7ZDLu7TBCN54MaWMx4t23ciQiloESY4CeJ3VJdm3rtmVUDMDEsNGB4+BFcv/ALTsJdt4UMQQc06EkADUk5TprlGsjUeNOMHJrsLWl3tnT7M2mLtpLiyAwmJEjmDGlaCYs+NcL0Lwj2kJMEXBmMaBWkQImZIJPurp89Tk9MmkXHdWbH2hTvHnrQ3w1puAHhpWaL1OuIpax6Szc2cv4W/N9RQGwLjhPgamt+n6+iwKptxvFKKujFcDr40x6s8I8KLAp1gdN8MXwdzKCSsGInsyMxj6a11Rwo4HzqtjMGSjKRoylZHeI3jdTjLTJMTVqjj+g+BZVFyZLr2+BGgyDjJnNxHDSsvpXs5zj1HqpcT1iNN+skEcY3612+yNndTbyzm3a+AAHyoe1dldcyNJGTNxIkNEj4Vssv4jl2IeP00Vb2Bb7E9sCSqP1YEEsBPVgggCSIkVzHQTZ7Stye0CVykRFuSGOs8xAgbq9CArN2RskWS2pOYmJJMAsWj4iojlqMl5G4bpl/LSipUjWFGg0U8U1KaKEcMbdN1dKlXpHOP1B8KkLYFKlTAlU0tk0qVRKVDSLljCc608PhvcPifpTUq48mRm0Yov20AED+/GpUqVczZqPUhSpVICmlNKlQMaaQNKlQBEmlNKlTEMD/fjVbaeH6206TqykA8v7IFKlVKTJ0ohs7Dm2mUmTJJPjVoNSpU223bGlRFnpw1KlRYUP1tN1tKlVIQ/WVNbtNSpiDLeo1vFkcaVKiwCdah3j3iom0ODD36UqVOxAmEb6iWpUqoREvUC9KlTAiWps1KlQI//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pic>
        <p:nvPicPr>
          <p:cNvPr id="56325" name="Picture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750" y="1493838"/>
            <a:ext cx="8208963" cy="495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Tree>
    <p:extLst>
      <p:ext uri="{BB962C8B-B14F-4D97-AF65-F5344CB8AC3E}">
        <p14:creationId xmlns:p14="http://schemas.microsoft.com/office/powerpoint/2010/main" xmlns="" val="1250206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r>
              <a:rPr lang="en-US" altLang="zh-TW" sz="4000" b="1" dirty="0">
                <a:solidFill>
                  <a:schemeClr val="tx2">
                    <a:lumMod val="75000"/>
                  </a:schemeClr>
                </a:solidFill>
                <a:ea typeface="新細明體" pitchFamily="18" charset="-120"/>
              </a:rPr>
              <a:t>WSN application examples(Cont.)</a:t>
            </a:r>
          </a:p>
        </p:txBody>
      </p:sp>
      <p:sp>
        <p:nvSpPr>
          <p:cNvPr id="57347" name="TextBox 4"/>
          <p:cNvSpPr txBox="1">
            <a:spLocks noChangeArrowheads="1"/>
          </p:cNvSpPr>
          <p:nvPr/>
        </p:nvSpPr>
        <p:spPr bwMode="auto">
          <a:xfrm>
            <a:off x="323850" y="1125538"/>
            <a:ext cx="87122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zh-TW" sz="2400" b="1">
                <a:solidFill>
                  <a:srgbClr val="0070C0"/>
                </a:solidFill>
                <a:latin typeface="Arial Narrow" pitchFamily="34" charset="0"/>
                <a:ea typeface="新細明體" pitchFamily="18" charset="-120"/>
              </a:rPr>
              <a:t>Smart Home</a:t>
            </a:r>
          </a:p>
        </p:txBody>
      </p:sp>
      <p:pic>
        <p:nvPicPr>
          <p:cNvPr id="57348" name="Picture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4663" y="1585913"/>
            <a:ext cx="6624637" cy="4830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9" name="TextBox 2"/>
          <p:cNvSpPr txBox="1">
            <a:spLocks noChangeArrowheads="1"/>
          </p:cNvSpPr>
          <p:nvPr/>
        </p:nvSpPr>
        <p:spPr bwMode="auto">
          <a:xfrm>
            <a:off x="7380288" y="1773238"/>
            <a:ext cx="10795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spTree>
    <p:extLst>
      <p:ext uri="{BB962C8B-B14F-4D97-AF65-F5344CB8AC3E}">
        <p14:creationId xmlns:p14="http://schemas.microsoft.com/office/powerpoint/2010/main" xmlns="" val="1022062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 examples(Cont.)</a:t>
            </a:r>
          </a:p>
        </p:txBody>
      </p:sp>
      <p:pic>
        <p:nvPicPr>
          <p:cNvPr id="58371" name="Picture 5"/>
          <p:cNvPicPr>
            <a:picLocks noGrp="1"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22400" y="1557338"/>
            <a:ext cx="6299200" cy="4233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2" name="TextBox 1"/>
          <p:cNvSpPr txBox="1">
            <a:spLocks noChangeArrowheads="1"/>
          </p:cNvSpPr>
          <p:nvPr/>
        </p:nvSpPr>
        <p:spPr bwMode="auto">
          <a:xfrm>
            <a:off x="2124075" y="6092825"/>
            <a:ext cx="49688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r>
              <a:rPr lang="en-US" altLang="en-US" sz="1800">
                <a:solidFill>
                  <a:schemeClr val="tx1"/>
                </a:solidFill>
                <a:latin typeface="Arial" charset="0"/>
              </a:rPr>
              <a:t>Source: Georgia Institute of Technology</a:t>
            </a:r>
          </a:p>
        </p:txBody>
      </p:sp>
      <p:sp>
        <p:nvSpPr>
          <p:cNvPr id="58373" name="TextBox 2"/>
          <p:cNvSpPr txBox="1">
            <a:spLocks noChangeArrowheads="1"/>
          </p:cNvSpPr>
          <p:nvPr/>
        </p:nvSpPr>
        <p:spPr bwMode="auto">
          <a:xfrm>
            <a:off x="250825" y="981075"/>
            <a:ext cx="46815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pPr>
            <a:r>
              <a:rPr lang="en-US" altLang="en-US" sz="1800">
                <a:solidFill>
                  <a:schemeClr val="accent2"/>
                </a:solidFill>
                <a:latin typeface="Arial" charset="0"/>
              </a:rPr>
              <a:t>Under water acoustic sensor network</a:t>
            </a:r>
          </a:p>
        </p:txBody>
      </p:sp>
    </p:spTree>
    <p:extLst>
      <p:ext uri="{BB962C8B-B14F-4D97-AF65-F5344CB8AC3E}">
        <p14:creationId xmlns:p14="http://schemas.microsoft.com/office/powerpoint/2010/main" xmlns="" val="2359131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ChangeArrowheads="1"/>
          </p:cNvSpPr>
          <p:nvPr/>
        </p:nvSpPr>
        <p:spPr bwMode="auto">
          <a:xfrm>
            <a:off x="827088" y="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WSN applications spectrum </a:t>
            </a:r>
          </a:p>
        </p:txBody>
      </p:sp>
      <p:pic>
        <p:nvPicPr>
          <p:cNvPr id="59395" name="Picture 5"/>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908050"/>
            <a:ext cx="8229600" cy="547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
        <p:nvSpPr>
          <p:cNvPr id="13" name="TextBox 3"/>
          <p:cNvSpPr txBox="1"/>
          <p:nvPr/>
        </p:nvSpPr>
        <p:spPr>
          <a:xfrm>
            <a:off x="3594100" y="1701800"/>
            <a:ext cx="5549900" cy="241300"/>
          </a:xfrm>
          <a:prstGeom prst="rect">
            <a:avLst/>
          </a:prstGeom>
          <a:noFill/>
        </p:spPr>
        <p:txBody>
          <a:bodyPr wrap="none" lIns="0" tIns="0" rIns="0" bIns="0">
            <a:spAutoFit/>
          </a:bodyPr>
          <a:lstStyle/>
          <a:p>
            <a:pPr>
              <a:lnSpc>
                <a:spcPts val="1495"/>
              </a:lnSpc>
              <a:defRPr/>
            </a:pPr>
            <a:r>
              <a:rPr lang="en-CA" sz="1323" dirty="0">
                <a:solidFill>
                  <a:srgbClr val="000000"/>
                </a:solidFill>
                <a:latin typeface="Arial"/>
                <a:cs typeface="Arial"/>
              </a:rPr>
              <a:t>Interactive VR</a:t>
            </a:r>
          </a:p>
          <a:p>
            <a:pPr>
              <a:lnSpc>
                <a:spcPts val="1495"/>
              </a:lnSpc>
              <a:defRPr/>
            </a:pPr>
            <a:endParaRPr lang="en-CA" sz="1323" dirty="0">
              <a:solidFill>
                <a:srgbClr val="000000"/>
              </a:solidFill>
            </a:endParaRPr>
          </a:p>
        </p:txBody>
      </p:sp>
      <p:sp>
        <p:nvSpPr>
          <p:cNvPr id="14" name="TextBox 5"/>
          <p:cNvSpPr txBox="1"/>
          <p:nvPr/>
        </p:nvSpPr>
        <p:spPr>
          <a:xfrm>
            <a:off x="977900" y="2205038"/>
            <a:ext cx="36195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Environmental Monitoring</a:t>
            </a:r>
          </a:p>
          <a:p>
            <a:pPr>
              <a:lnSpc>
                <a:spcPts val="1495"/>
              </a:lnSpc>
              <a:defRPr/>
            </a:pPr>
            <a:endParaRPr lang="en-CA" sz="1323" dirty="0">
              <a:solidFill>
                <a:srgbClr val="000000"/>
              </a:solidFill>
            </a:endParaRPr>
          </a:p>
        </p:txBody>
      </p:sp>
      <p:sp>
        <p:nvSpPr>
          <p:cNvPr id="15" name="TextBox 6"/>
          <p:cNvSpPr txBox="1"/>
          <p:nvPr/>
        </p:nvSpPr>
        <p:spPr>
          <a:xfrm>
            <a:off x="4597400" y="2136775"/>
            <a:ext cx="16002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Wearable</a:t>
            </a:r>
          </a:p>
          <a:p>
            <a:pPr>
              <a:lnSpc>
                <a:spcPts val="1495"/>
              </a:lnSpc>
              <a:defRPr/>
            </a:pPr>
            <a:endParaRPr lang="en-CA" sz="1323" dirty="0">
              <a:solidFill>
                <a:srgbClr val="000000"/>
              </a:solidFill>
            </a:endParaRPr>
          </a:p>
        </p:txBody>
      </p:sp>
      <p:sp>
        <p:nvSpPr>
          <p:cNvPr id="16" name="TextBox 8"/>
          <p:cNvSpPr txBox="1"/>
          <p:nvPr/>
        </p:nvSpPr>
        <p:spPr>
          <a:xfrm>
            <a:off x="6324600" y="2173288"/>
            <a:ext cx="25146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Disaster Recovery</a:t>
            </a:r>
          </a:p>
          <a:p>
            <a:pPr>
              <a:lnSpc>
                <a:spcPts val="1495"/>
              </a:lnSpc>
              <a:defRPr/>
            </a:pPr>
            <a:endParaRPr lang="en-CA" sz="1323" dirty="0">
              <a:solidFill>
                <a:srgbClr val="000000"/>
              </a:solidFill>
            </a:endParaRPr>
          </a:p>
        </p:txBody>
      </p:sp>
      <p:sp>
        <p:nvSpPr>
          <p:cNvPr id="17" name="TextBox 9"/>
          <p:cNvSpPr txBox="1"/>
          <p:nvPr/>
        </p:nvSpPr>
        <p:spPr>
          <a:xfrm>
            <a:off x="977900" y="2703513"/>
            <a:ext cx="7975600" cy="431800"/>
          </a:xfrm>
          <a:prstGeom prst="rect">
            <a:avLst/>
          </a:prstGeom>
          <a:noFill/>
        </p:spPr>
        <p:txBody>
          <a:bodyPr wrap="none" lIns="0" tIns="0" rIns="0" bIns="0">
            <a:spAutoFit/>
          </a:bodyPr>
          <a:lstStyle/>
          <a:p>
            <a:pPr>
              <a:lnSpc>
                <a:spcPts val="1400"/>
              </a:lnSpc>
              <a:tabLst>
                <a:tab pos="203200" algn="l"/>
              </a:tabLst>
              <a:defRPr/>
            </a:pPr>
            <a:r>
              <a:rPr lang="en-CA" sz="1323" dirty="0">
                <a:solidFill>
                  <a:srgbClr val="000000"/>
                </a:solidFill>
                <a:latin typeface="Arial"/>
                <a:cs typeface="Arial"/>
              </a:rPr>
              <a:t>Earth Science &amp;</a:t>
            </a:r>
            <a:r>
              <a:rPr lang="en-CA" sz="1323" dirty="0">
                <a:solidFill>
                  <a:srgbClr val="000000"/>
                </a:solidFill>
                <a:latin typeface="Times New Roman"/>
              </a:rPr>
              <a:t/>
            </a:r>
            <a:br>
              <a:rPr lang="en-CA" sz="1323" dirty="0">
                <a:solidFill>
                  <a:srgbClr val="000000"/>
                </a:solidFill>
                <a:latin typeface="Times New Roman"/>
              </a:rPr>
            </a:br>
            <a:r>
              <a:rPr lang="en-CA" sz="1323" dirty="0">
                <a:solidFill>
                  <a:srgbClr val="000000"/>
                </a:solidFill>
                <a:latin typeface="Arial"/>
                <a:cs typeface="Arial"/>
              </a:rPr>
              <a:t>	Exploration</a:t>
            </a:r>
          </a:p>
          <a:p>
            <a:pPr>
              <a:lnSpc>
                <a:spcPts val="1400"/>
              </a:lnSpc>
              <a:defRPr/>
            </a:pPr>
            <a:endParaRPr lang="en-CA" sz="1323" dirty="0">
              <a:solidFill>
                <a:srgbClr val="000000"/>
              </a:solidFill>
            </a:endParaRPr>
          </a:p>
        </p:txBody>
      </p:sp>
      <p:sp>
        <p:nvSpPr>
          <p:cNvPr id="18" name="TextBox 10"/>
          <p:cNvSpPr txBox="1"/>
          <p:nvPr/>
        </p:nvSpPr>
        <p:spPr>
          <a:xfrm>
            <a:off x="5829300" y="3135313"/>
            <a:ext cx="3124200" cy="241300"/>
          </a:xfrm>
          <a:prstGeom prst="rect">
            <a:avLst/>
          </a:prstGeom>
          <a:noFill/>
        </p:spPr>
        <p:txBody>
          <a:bodyPr wrap="none" lIns="0" tIns="0" rIns="0" bIns="0">
            <a:spAutoFit/>
          </a:bodyPr>
          <a:lstStyle/>
          <a:p>
            <a:pPr>
              <a:lnSpc>
                <a:spcPts val="1495"/>
              </a:lnSpc>
              <a:defRPr/>
            </a:pPr>
            <a:r>
              <a:rPr lang="en-CA" sz="1323" dirty="0">
                <a:solidFill>
                  <a:srgbClr val="000000"/>
                </a:solidFill>
                <a:latin typeface="Arial"/>
                <a:cs typeface="Arial"/>
              </a:rPr>
              <a:t>Context-Aware</a:t>
            </a:r>
          </a:p>
          <a:p>
            <a:pPr>
              <a:lnSpc>
                <a:spcPts val="1495"/>
              </a:lnSpc>
              <a:defRPr/>
            </a:pPr>
            <a:endParaRPr lang="en-CA" sz="1323" dirty="0">
              <a:solidFill>
                <a:srgbClr val="000000"/>
              </a:solidFill>
            </a:endParaRPr>
          </a:p>
        </p:txBody>
      </p:sp>
      <p:sp>
        <p:nvSpPr>
          <p:cNvPr id="19" name="TextBox 11"/>
          <p:cNvSpPr txBox="1"/>
          <p:nvPr/>
        </p:nvSpPr>
        <p:spPr>
          <a:xfrm>
            <a:off x="1258888" y="3505200"/>
            <a:ext cx="21336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Transportation</a:t>
            </a:r>
          </a:p>
          <a:p>
            <a:pPr>
              <a:lnSpc>
                <a:spcPts val="1495"/>
              </a:lnSpc>
              <a:defRPr/>
            </a:pPr>
            <a:endParaRPr lang="en-CA" sz="1323" dirty="0">
              <a:solidFill>
                <a:srgbClr val="000000"/>
              </a:solidFill>
            </a:endParaRPr>
          </a:p>
        </p:txBody>
      </p:sp>
      <p:sp>
        <p:nvSpPr>
          <p:cNvPr id="20" name="TextBox 12"/>
          <p:cNvSpPr txBox="1"/>
          <p:nvPr/>
        </p:nvSpPr>
        <p:spPr>
          <a:xfrm>
            <a:off x="1633538" y="4064000"/>
            <a:ext cx="13843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Hazard</a:t>
            </a:r>
          </a:p>
          <a:p>
            <a:pPr>
              <a:lnSpc>
                <a:spcPts val="1495"/>
              </a:lnSpc>
              <a:defRPr/>
            </a:pPr>
            <a:endParaRPr lang="en-CA" sz="1323" dirty="0">
              <a:solidFill>
                <a:srgbClr val="000000"/>
              </a:solidFill>
            </a:endParaRPr>
          </a:p>
        </p:txBody>
      </p:sp>
      <p:sp>
        <p:nvSpPr>
          <p:cNvPr id="21" name="TextBox 13"/>
          <p:cNvSpPr txBox="1"/>
          <p:nvPr/>
        </p:nvSpPr>
        <p:spPr>
          <a:xfrm>
            <a:off x="2241550" y="4064000"/>
            <a:ext cx="1485900" cy="279400"/>
          </a:xfrm>
          <a:prstGeom prst="rect">
            <a:avLst/>
          </a:prstGeom>
          <a:noFill/>
        </p:spPr>
        <p:txBody>
          <a:bodyPr wrap="none" lIns="0" tIns="0" rIns="0" bIns="0">
            <a:spAutoFit/>
          </a:bodyPr>
          <a:lstStyle/>
          <a:p>
            <a:pPr>
              <a:lnSpc>
                <a:spcPts val="1400"/>
              </a:lnSpc>
              <a:defRPr/>
            </a:pPr>
            <a:r>
              <a:rPr lang="en-CA" sz="1323" dirty="0">
                <a:solidFill>
                  <a:srgbClr val="000000"/>
                </a:solidFill>
                <a:latin typeface="Arial"/>
                <a:cs typeface="Arial"/>
              </a:rPr>
              <a:t>Detection</a:t>
            </a:r>
          </a:p>
          <a:p>
            <a:pPr>
              <a:lnSpc>
                <a:spcPts val="1415"/>
              </a:lnSpc>
              <a:defRPr/>
            </a:pPr>
            <a:endParaRPr lang="en-CA" sz="1323" dirty="0">
              <a:solidFill>
                <a:srgbClr val="000000"/>
              </a:solidFill>
            </a:endParaRPr>
          </a:p>
        </p:txBody>
      </p:sp>
      <p:sp>
        <p:nvSpPr>
          <p:cNvPr id="23" name="TextBox 15"/>
          <p:cNvSpPr txBox="1"/>
          <p:nvPr/>
        </p:nvSpPr>
        <p:spPr>
          <a:xfrm>
            <a:off x="3530600" y="3352800"/>
            <a:ext cx="2438400" cy="584200"/>
          </a:xfrm>
          <a:prstGeom prst="rect">
            <a:avLst/>
          </a:prstGeom>
          <a:noFill/>
        </p:spPr>
        <p:txBody>
          <a:bodyPr wrap="none" lIns="0" tIns="0" rIns="0" bIns="0">
            <a:spAutoFit/>
          </a:bodyPr>
          <a:lstStyle/>
          <a:p>
            <a:pPr>
              <a:lnSpc>
                <a:spcPts val="1800"/>
              </a:lnSpc>
              <a:tabLst>
                <a:tab pos="381000" algn="l"/>
              </a:tabLst>
              <a:defRPr/>
            </a:pPr>
            <a:r>
              <a:rPr lang="en-CA" sz="1701" dirty="0">
                <a:solidFill>
                  <a:srgbClr val="FF0000"/>
                </a:solidFill>
                <a:latin typeface="Arial"/>
                <a:cs typeface="Arial"/>
              </a:rPr>
              <a:t>Wireless Sensor</a:t>
            </a:r>
            <a:r>
              <a:rPr lang="en-CA" sz="1701" dirty="0">
                <a:solidFill>
                  <a:srgbClr val="000000"/>
                </a:solidFill>
                <a:latin typeface="Times New Roman"/>
              </a:rPr>
              <a:t/>
            </a:r>
            <a:br>
              <a:rPr lang="en-CA" sz="1701" dirty="0">
                <a:solidFill>
                  <a:srgbClr val="000000"/>
                </a:solidFill>
                <a:latin typeface="Times New Roman"/>
              </a:rPr>
            </a:br>
            <a:r>
              <a:rPr lang="en-CA" sz="1701" dirty="0">
                <a:solidFill>
                  <a:srgbClr val="FF0000"/>
                </a:solidFill>
                <a:latin typeface="Arial"/>
                <a:cs typeface="Arial"/>
              </a:rPr>
              <a:t>	Networks</a:t>
            </a:r>
          </a:p>
          <a:p>
            <a:pPr>
              <a:lnSpc>
                <a:spcPts val="1840"/>
              </a:lnSpc>
              <a:defRPr/>
            </a:pPr>
            <a:endParaRPr lang="en-CA" sz="1701" dirty="0">
              <a:solidFill>
                <a:srgbClr val="000000"/>
              </a:solidFill>
            </a:endParaRPr>
          </a:p>
        </p:txBody>
      </p:sp>
      <p:sp>
        <p:nvSpPr>
          <p:cNvPr id="24" name="TextBox 16"/>
          <p:cNvSpPr txBox="1"/>
          <p:nvPr/>
        </p:nvSpPr>
        <p:spPr>
          <a:xfrm>
            <a:off x="4070350" y="4603750"/>
            <a:ext cx="17907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Medical</a:t>
            </a:r>
          </a:p>
          <a:p>
            <a:pPr>
              <a:lnSpc>
                <a:spcPts val="1495"/>
              </a:lnSpc>
              <a:defRPr/>
            </a:pPr>
            <a:endParaRPr lang="en-CA" sz="1323" dirty="0">
              <a:solidFill>
                <a:srgbClr val="000000"/>
              </a:solidFill>
            </a:endParaRPr>
          </a:p>
        </p:txBody>
      </p:sp>
      <p:sp>
        <p:nvSpPr>
          <p:cNvPr id="25" name="TextBox 18"/>
          <p:cNvSpPr txBox="1"/>
          <p:nvPr/>
        </p:nvSpPr>
        <p:spPr>
          <a:xfrm>
            <a:off x="5876925" y="3314700"/>
            <a:ext cx="28575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Computing</a:t>
            </a:r>
          </a:p>
          <a:p>
            <a:pPr>
              <a:lnSpc>
                <a:spcPts val="1495"/>
              </a:lnSpc>
              <a:defRPr/>
            </a:pPr>
            <a:endParaRPr lang="en-CA" sz="1323" dirty="0">
              <a:solidFill>
                <a:srgbClr val="000000"/>
              </a:solidFill>
            </a:endParaRPr>
          </a:p>
        </p:txBody>
      </p:sp>
      <p:sp>
        <p:nvSpPr>
          <p:cNvPr id="26" name="TextBox 19"/>
          <p:cNvSpPr txBox="1"/>
          <p:nvPr/>
        </p:nvSpPr>
        <p:spPr>
          <a:xfrm>
            <a:off x="6445250" y="3648075"/>
            <a:ext cx="2362200" cy="457200"/>
          </a:xfrm>
          <a:prstGeom prst="rect">
            <a:avLst/>
          </a:prstGeom>
          <a:noFill/>
        </p:spPr>
        <p:txBody>
          <a:bodyPr wrap="none" lIns="0" tIns="0" rIns="0" bIns="0">
            <a:spAutoFit/>
          </a:bodyPr>
          <a:lstStyle/>
          <a:p>
            <a:pPr indent="36221">
              <a:lnSpc>
                <a:spcPts val="1400"/>
              </a:lnSpc>
              <a:defRPr/>
            </a:pPr>
            <a:r>
              <a:rPr lang="en-CA" sz="1323" dirty="0">
                <a:solidFill>
                  <a:srgbClr val="000000"/>
                </a:solidFill>
                <a:latin typeface="Arial"/>
                <a:cs typeface="Arial"/>
              </a:rPr>
              <a:t>Biological</a:t>
            </a:r>
            <a:r>
              <a:rPr lang="en-CA" sz="1323" dirty="0">
                <a:solidFill>
                  <a:srgbClr val="000000"/>
                </a:solidFill>
                <a:latin typeface="Times New Roman"/>
              </a:rPr>
              <a:t/>
            </a:r>
            <a:br>
              <a:rPr lang="en-CA" sz="1323" dirty="0">
                <a:solidFill>
                  <a:srgbClr val="000000"/>
                </a:solidFill>
                <a:latin typeface="Times New Roman"/>
              </a:rPr>
            </a:br>
            <a:r>
              <a:rPr lang="en-CA" sz="1323" dirty="0">
                <a:solidFill>
                  <a:srgbClr val="000000"/>
                </a:solidFill>
                <a:latin typeface="Arial"/>
                <a:cs typeface="Arial"/>
              </a:rPr>
              <a:t>Monitoring</a:t>
            </a:r>
          </a:p>
          <a:p>
            <a:pPr>
              <a:lnSpc>
                <a:spcPts val="1430"/>
              </a:lnSpc>
              <a:defRPr/>
            </a:pPr>
            <a:endParaRPr lang="en-CA" sz="1323" dirty="0">
              <a:solidFill>
                <a:srgbClr val="000000"/>
              </a:solidFill>
            </a:endParaRPr>
          </a:p>
        </p:txBody>
      </p:sp>
      <p:sp>
        <p:nvSpPr>
          <p:cNvPr id="27" name="TextBox 21"/>
          <p:cNvSpPr txBox="1"/>
          <p:nvPr/>
        </p:nvSpPr>
        <p:spPr>
          <a:xfrm>
            <a:off x="6072188" y="4203700"/>
            <a:ext cx="2692400" cy="673100"/>
          </a:xfrm>
          <a:prstGeom prst="rect">
            <a:avLst/>
          </a:prstGeom>
          <a:noFill/>
        </p:spPr>
        <p:txBody>
          <a:bodyPr wrap="none" lIns="0" tIns="0" rIns="0" bIns="0">
            <a:spAutoFit/>
          </a:bodyPr>
          <a:lstStyle/>
          <a:p>
            <a:pPr>
              <a:lnSpc>
                <a:spcPts val="2400"/>
              </a:lnSpc>
              <a:tabLst>
                <a:tab pos="368300" algn="l"/>
              </a:tabLst>
              <a:defRPr/>
            </a:pPr>
            <a:r>
              <a:rPr lang="en-CA" sz="1323" dirty="0">
                <a:solidFill>
                  <a:srgbClr val="000000"/>
                </a:solidFill>
                <a:latin typeface="Arial"/>
                <a:cs typeface="Arial"/>
              </a:rPr>
              <a:t>Environment</a:t>
            </a:r>
            <a:r>
              <a:rPr lang="en-CA" sz="1323" dirty="0">
                <a:solidFill>
                  <a:srgbClr val="000000"/>
                </a:solidFill>
                <a:latin typeface="Times New Roman"/>
              </a:rPr>
              <a:t/>
            </a:r>
            <a:br>
              <a:rPr lang="en-CA" sz="1323" dirty="0">
                <a:solidFill>
                  <a:srgbClr val="000000"/>
                </a:solidFill>
                <a:latin typeface="Times New Roman"/>
              </a:rPr>
            </a:br>
            <a:r>
              <a:rPr lang="en-CA" sz="1323" dirty="0">
                <a:solidFill>
                  <a:srgbClr val="000000"/>
                </a:solidFill>
                <a:latin typeface="Arial"/>
                <a:cs typeface="Arial"/>
              </a:rPr>
              <a:t>	Urban Warfare</a:t>
            </a:r>
          </a:p>
          <a:p>
            <a:pPr>
              <a:lnSpc>
                <a:spcPts val="2415"/>
              </a:lnSpc>
              <a:defRPr/>
            </a:pPr>
            <a:endParaRPr lang="en-CA" sz="1323" dirty="0">
              <a:solidFill>
                <a:srgbClr val="000000"/>
              </a:solidFill>
            </a:endParaRPr>
          </a:p>
        </p:txBody>
      </p:sp>
      <p:sp>
        <p:nvSpPr>
          <p:cNvPr id="28" name="TextBox 14"/>
          <p:cNvSpPr txBox="1"/>
          <p:nvPr/>
        </p:nvSpPr>
        <p:spPr>
          <a:xfrm>
            <a:off x="942975" y="4654550"/>
            <a:ext cx="2095500" cy="279400"/>
          </a:xfrm>
          <a:prstGeom prst="rect">
            <a:avLst/>
          </a:prstGeom>
          <a:noFill/>
        </p:spPr>
        <p:txBody>
          <a:bodyPr wrap="none" lIns="0" tIns="0" rIns="0" bIns="0">
            <a:spAutoFit/>
          </a:bodyPr>
          <a:lstStyle/>
          <a:p>
            <a:pPr>
              <a:lnSpc>
                <a:spcPts val="1500"/>
              </a:lnSpc>
              <a:defRPr/>
            </a:pPr>
            <a:r>
              <a:rPr lang="en-CA" sz="1323" dirty="0">
                <a:solidFill>
                  <a:srgbClr val="000000"/>
                </a:solidFill>
                <a:latin typeface="Arial"/>
                <a:cs typeface="Arial"/>
              </a:rPr>
              <a:t>Military Surveillance</a:t>
            </a:r>
          </a:p>
          <a:p>
            <a:pPr>
              <a:lnSpc>
                <a:spcPts val="1495"/>
              </a:lnSpc>
              <a:defRPr/>
            </a:pPr>
            <a:endParaRPr lang="en-CA" sz="1323" dirty="0">
              <a:solidFill>
                <a:srgbClr val="000000"/>
              </a:solidFill>
            </a:endParaRPr>
          </a:p>
        </p:txBody>
      </p:sp>
    </p:spTree>
    <p:extLst>
      <p:ext uri="{BB962C8B-B14F-4D97-AF65-F5344CB8AC3E}">
        <p14:creationId xmlns:p14="http://schemas.microsoft.com/office/powerpoint/2010/main" xmlns="" val="1147545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sz="2400" dirty="0" smtClean="0">
                <a:latin typeface="Arial" pitchFamily="34" charset="0"/>
                <a:cs typeface="Arial" pitchFamily="34" charset="0"/>
              </a:rPr>
              <a:t>To understand the fundamentals of wireless sensor networks and its application</a:t>
            </a:r>
          </a:p>
          <a:p>
            <a:pPr fontAlgn="base"/>
            <a:r>
              <a:rPr lang="en-US" sz="2400" dirty="0" smtClean="0">
                <a:latin typeface="Arial" pitchFamily="34" charset="0"/>
                <a:cs typeface="Arial" pitchFamily="34" charset="0"/>
              </a:rPr>
              <a:t>To study the various protocols at various layers and its differences with traditional protocols</a:t>
            </a:r>
          </a:p>
          <a:p>
            <a:pPr fontAlgn="base"/>
            <a:r>
              <a:rPr lang="en-US" sz="2400" dirty="0" smtClean="0">
                <a:latin typeface="Arial" pitchFamily="34" charset="0"/>
                <a:cs typeface="Arial" pitchFamily="34" charset="0"/>
              </a:rPr>
              <a:t>To understand the issues pertaining to sensor networks and the challenges involved in managing a sensor network</a:t>
            </a:r>
          </a:p>
          <a:p>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a:t>
            </a:fld>
            <a:endParaRPr lang="en-US"/>
          </a:p>
        </p:txBody>
      </p:sp>
      <p:sp>
        <p:nvSpPr>
          <p:cNvPr id="4" name="Title 3"/>
          <p:cNvSpPr>
            <a:spLocks noGrp="1"/>
          </p:cNvSpPr>
          <p:nvPr>
            <p:ph type="title"/>
          </p:nvPr>
        </p:nvSpPr>
        <p:spPr/>
        <p:txBody>
          <a:bodyPr/>
          <a:lstStyle/>
          <a:p>
            <a:r>
              <a:rPr lang="en-US" dirty="0" smtClean="0"/>
              <a:t>Objectives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836613" y="47625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CA" altLang="en-US" sz="4000" b="1" dirty="0">
                <a:solidFill>
                  <a:schemeClr val="tx2">
                    <a:lumMod val="75000"/>
                  </a:schemeClr>
                </a:solidFill>
                <a:cs typeface="Times New Roman" pitchFamily="18" charset="0"/>
              </a:rPr>
              <a:t>Typical Features of WSN</a:t>
            </a:r>
          </a:p>
          <a:p>
            <a:pPr eaLnBrk="1" hangingPunct="1">
              <a:spcBef>
                <a:spcPct val="0"/>
              </a:spcBef>
              <a:buFontTx/>
              <a:buNone/>
            </a:pPr>
            <a:endParaRPr lang="en-CA" altLang="en-US" sz="4000" b="1" dirty="0">
              <a:solidFill>
                <a:srgbClr val="FF0000"/>
              </a:solidFill>
              <a:cs typeface="Times New Roman" pitchFamily="18" charset="0"/>
            </a:endParaRPr>
          </a:p>
          <a:p>
            <a:pPr eaLnBrk="1" hangingPunct="1">
              <a:spcBef>
                <a:spcPct val="0"/>
              </a:spcBef>
              <a:buFontTx/>
              <a:buNone/>
            </a:pPr>
            <a:endParaRPr lang="en-US" altLang="zh-TW" sz="4000" b="1" dirty="0">
              <a:solidFill>
                <a:srgbClr val="FF0000"/>
              </a:solidFill>
              <a:ea typeface="新細明體" pitchFamily="18" charset="-120"/>
            </a:endParaRPr>
          </a:p>
        </p:txBody>
      </p:sp>
      <p:sp>
        <p:nvSpPr>
          <p:cNvPr id="2" name="Rectangle 1"/>
          <p:cNvSpPr/>
          <p:nvPr/>
        </p:nvSpPr>
        <p:spPr>
          <a:xfrm>
            <a:off x="571500" y="1296988"/>
            <a:ext cx="7672388" cy="6547946"/>
          </a:xfrm>
          <a:prstGeom prst="rect">
            <a:avLst/>
          </a:prstGeom>
        </p:spPr>
        <p:txBody>
          <a:bodyPr>
            <a:spAutoFit/>
          </a:bodyPr>
          <a:lstStyle/>
          <a:p>
            <a:pPr marL="342900" indent="-342900" algn="just">
              <a:buFont typeface="Arial" pitchFamily="34" charset="0"/>
              <a:buChar char="•"/>
              <a:defRPr/>
            </a:pPr>
            <a:r>
              <a:rPr lang="en-US" sz="2400" dirty="0">
                <a:latin typeface="Arial Narrow" pitchFamily="34" charset="0"/>
              </a:rPr>
              <a:t>A very large number of nodes, often in the order of thousands</a:t>
            </a:r>
          </a:p>
          <a:p>
            <a:pPr marL="342900" indent="-342900" algn="just">
              <a:lnSpc>
                <a:spcPts val="3500"/>
              </a:lnSpc>
              <a:buFont typeface="Arial" pitchFamily="34" charset="0"/>
              <a:buChar char="•"/>
              <a:defRPr/>
            </a:pPr>
            <a:r>
              <a:rPr lang="en-CA" sz="2400" dirty="0">
                <a:solidFill>
                  <a:srgbClr val="000000"/>
                </a:solidFill>
                <a:latin typeface="Arial Narrow" pitchFamily="34" charset="0"/>
                <a:cs typeface="Arial"/>
              </a:rPr>
              <a:t>Asymmetric flow of information, from the observers or sensor nodes to a command</a:t>
            </a:r>
          </a:p>
          <a:p>
            <a:pPr marL="342900" indent="-342900" algn="just">
              <a:lnSpc>
                <a:spcPts val="3400"/>
              </a:lnSpc>
              <a:buFont typeface="Arial" pitchFamily="34" charset="0"/>
              <a:buChar char="•"/>
              <a:defRPr/>
            </a:pPr>
            <a:r>
              <a:rPr lang="en-CA" sz="2400" dirty="0">
                <a:solidFill>
                  <a:srgbClr val="000000"/>
                </a:solidFill>
                <a:latin typeface="Arial Narrow" pitchFamily="34" charset="0"/>
                <a:cs typeface="Arial"/>
              </a:rPr>
              <a:t> Communications are triggered by queries or events</a:t>
            </a:r>
          </a:p>
          <a:p>
            <a:pPr marL="342900" indent="-342900" algn="just">
              <a:lnSpc>
                <a:spcPts val="3500"/>
              </a:lnSpc>
              <a:buFont typeface="Arial" pitchFamily="34" charset="0"/>
              <a:buChar char="•"/>
              <a:defRPr/>
            </a:pPr>
            <a:r>
              <a:rPr lang="en-CA" sz="2400" dirty="0">
                <a:solidFill>
                  <a:srgbClr val="000000"/>
                </a:solidFill>
                <a:latin typeface="Arial Narrow" pitchFamily="34" charset="0"/>
                <a:cs typeface="Arial"/>
              </a:rPr>
              <a:t>At each node there is a limited amount of energy which in many applications is impossible to replace or </a:t>
            </a:r>
            <a:r>
              <a:rPr lang="en-CA" sz="2400" dirty="0" smtClean="0">
                <a:solidFill>
                  <a:srgbClr val="000000"/>
                </a:solidFill>
                <a:latin typeface="Arial Narrow" pitchFamily="34" charset="0"/>
                <a:cs typeface="Arial"/>
              </a:rPr>
              <a:t>recharge</a:t>
            </a:r>
            <a:endParaRPr lang="en-CA" dirty="0">
              <a:solidFill>
                <a:srgbClr val="000000"/>
              </a:solidFill>
              <a:latin typeface="Arial Narrow" pitchFamily="34" charset="0"/>
            </a:endParaRPr>
          </a:p>
          <a:p>
            <a:pPr marL="342900" indent="-342900" algn="just">
              <a:lnSpc>
                <a:spcPts val="3500"/>
              </a:lnSpc>
              <a:buFont typeface="Arial" pitchFamily="34" charset="0"/>
              <a:buChar char="•"/>
              <a:defRPr/>
            </a:pPr>
            <a:r>
              <a:rPr lang="en-CA" sz="2400" dirty="0" smtClean="0">
                <a:solidFill>
                  <a:srgbClr val="000000"/>
                </a:solidFill>
                <a:latin typeface="Arial Narrow" pitchFamily="34" charset="0"/>
                <a:cs typeface="Arial"/>
              </a:rPr>
              <a:t>Almost </a:t>
            </a:r>
            <a:r>
              <a:rPr lang="en-CA" sz="2400" dirty="0">
                <a:solidFill>
                  <a:srgbClr val="000000"/>
                </a:solidFill>
                <a:latin typeface="Arial Narrow" pitchFamily="34" charset="0"/>
                <a:cs typeface="Arial"/>
              </a:rPr>
              <a:t>static topology</a:t>
            </a:r>
          </a:p>
          <a:p>
            <a:pPr marL="342900" indent="-342900" algn="just">
              <a:lnSpc>
                <a:spcPts val="3500"/>
              </a:lnSpc>
              <a:buFont typeface="Arial" pitchFamily="34" charset="0"/>
              <a:buChar char="•"/>
              <a:defRPr/>
            </a:pPr>
            <a:endParaRPr lang="en-CA" sz="2400" dirty="0">
              <a:solidFill>
                <a:srgbClr val="000000"/>
              </a:solidFill>
              <a:latin typeface="Arial Narrow" pitchFamily="34" charset="0"/>
              <a:cs typeface="Arial"/>
            </a:endParaRPr>
          </a:p>
          <a:p>
            <a:pPr marL="285750" indent="-285750" algn="just">
              <a:lnSpc>
                <a:spcPts val="3500"/>
              </a:lnSpc>
              <a:buFont typeface="Arial" pitchFamily="34" charset="0"/>
              <a:buChar char="•"/>
              <a:defRPr/>
            </a:pPr>
            <a:endParaRPr lang="en-CA" dirty="0">
              <a:solidFill>
                <a:srgbClr val="000000"/>
              </a:solidFill>
            </a:endParaRPr>
          </a:p>
          <a:p>
            <a:pPr marL="285750" indent="-285750" algn="just">
              <a:lnSpc>
                <a:spcPts val="3400"/>
              </a:lnSpc>
              <a:buFont typeface="Arial" pitchFamily="34" charset="0"/>
              <a:buChar char="•"/>
              <a:defRPr/>
            </a:pPr>
            <a:endParaRPr lang="en-CA" dirty="0">
              <a:solidFill>
                <a:srgbClr val="000000"/>
              </a:solidFill>
              <a:latin typeface="Arial"/>
              <a:cs typeface="Arial"/>
            </a:endParaRPr>
          </a:p>
          <a:p>
            <a:pPr marL="285750" indent="-285750" algn="just">
              <a:lnSpc>
                <a:spcPts val="3400"/>
              </a:lnSpc>
              <a:buFont typeface="Arial" pitchFamily="34" charset="0"/>
              <a:buChar char="•"/>
              <a:defRPr/>
            </a:pPr>
            <a:endParaRPr lang="en-CA" dirty="0">
              <a:solidFill>
                <a:srgbClr val="000000"/>
              </a:solidFill>
            </a:endParaRPr>
          </a:p>
          <a:p>
            <a:pPr marL="285750" indent="-285750" algn="just">
              <a:lnSpc>
                <a:spcPts val="3500"/>
              </a:lnSpc>
              <a:buFont typeface="Arial" pitchFamily="34" charset="0"/>
              <a:buChar char="•"/>
              <a:defRPr/>
            </a:pPr>
            <a:endParaRPr lang="en-CA" dirty="0">
              <a:solidFill>
                <a:srgbClr val="000000"/>
              </a:solidFill>
              <a:latin typeface="Arial"/>
              <a:cs typeface="Arial"/>
            </a:endParaRPr>
          </a:p>
          <a:p>
            <a:pPr marL="285750" indent="-285750" algn="just">
              <a:lnSpc>
                <a:spcPts val="3500"/>
              </a:lnSpc>
              <a:buFont typeface="Arial" pitchFamily="34" charset="0"/>
              <a:buChar char="•"/>
              <a:defRPr/>
            </a:pPr>
            <a:endParaRPr lang="en-CA" dirty="0">
              <a:solidFill>
                <a:srgbClr val="000000"/>
              </a:solidFill>
            </a:endParaRPr>
          </a:p>
          <a:p>
            <a:pPr marL="285750" indent="-285750" algn="just">
              <a:buFont typeface="Arial" pitchFamily="34" charset="0"/>
              <a:buChar char="•"/>
              <a:defRPr/>
            </a:pPr>
            <a:endParaRPr lang="en-US" dirty="0"/>
          </a:p>
          <a:p>
            <a:pPr marL="285750" indent="-285750" algn="just">
              <a:buFont typeface="Arial" pitchFamily="34" charset="0"/>
              <a:buChar char="•"/>
              <a:defRPr/>
            </a:pPr>
            <a:endParaRPr lang="en-US" dirty="0"/>
          </a:p>
        </p:txBody>
      </p:sp>
    </p:spTree>
    <p:extLst>
      <p:ext uri="{BB962C8B-B14F-4D97-AF65-F5344CB8AC3E}">
        <p14:creationId xmlns:p14="http://schemas.microsoft.com/office/powerpoint/2010/main" xmlns="" val="1919513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txBox="1">
            <a:spLocks noChangeArrowheads="1"/>
          </p:cNvSpPr>
          <p:nvPr/>
        </p:nvSpPr>
        <p:spPr bwMode="auto">
          <a:xfrm>
            <a:off x="836613" y="476250"/>
            <a:ext cx="8569325"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CA" altLang="en-US" sz="4000" b="1" dirty="0">
                <a:solidFill>
                  <a:schemeClr val="tx2">
                    <a:lumMod val="75000"/>
                  </a:schemeClr>
                </a:solidFill>
                <a:cs typeface="Times New Roman" pitchFamily="18" charset="0"/>
              </a:rPr>
              <a:t>Typical Features of WSN (Cont.)</a:t>
            </a:r>
          </a:p>
          <a:p>
            <a:pPr eaLnBrk="1" hangingPunct="1">
              <a:spcBef>
                <a:spcPct val="0"/>
              </a:spcBef>
              <a:buFontTx/>
              <a:buNone/>
            </a:pPr>
            <a:endParaRPr lang="en-CA" altLang="en-US" sz="4000" b="1" dirty="0">
              <a:solidFill>
                <a:srgbClr val="FF0000"/>
              </a:solidFill>
              <a:cs typeface="Times New Roman" pitchFamily="18" charset="0"/>
            </a:endParaRPr>
          </a:p>
          <a:p>
            <a:pPr eaLnBrk="1" hangingPunct="1">
              <a:spcBef>
                <a:spcPct val="0"/>
              </a:spcBef>
              <a:buFontTx/>
              <a:buNone/>
            </a:pPr>
            <a:endParaRPr lang="en-US" altLang="zh-TW" sz="4000" b="1" dirty="0">
              <a:solidFill>
                <a:srgbClr val="FF0000"/>
              </a:solidFill>
              <a:ea typeface="新細明體" pitchFamily="18" charset="-120"/>
            </a:endParaRPr>
          </a:p>
        </p:txBody>
      </p:sp>
      <p:sp>
        <p:nvSpPr>
          <p:cNvPr id="2" name="Rectangle 1"/>
          <p:cNvSpPr/>
          <p:nvPr/>
        </p:nvSpPr>
        <p:spPr>
          <a:xfrm>
            <a:off x="571500" y="1296988"/>
            <a:ext cx="7672388" cy="7391400"/>
          </a:xfrm>
          <a:prstGeom prst="rect">
            <a:avLst/>
          </a:prstGeom>
        </p:spPr>
        <p:txBody>
          <a:bodyPr>
            <a:spAutoFit/>
          </a:bodyPr>
          <a:lstStyle/>
          <a:p>
            <a:pPr marL="342900" indent="-342900" algn="just">
              <a:lnSpc>
                <a:spcPts val="3500"/>
              </a:lnSpc>
              <a:buFont typeface="Arial" pitchFamily="34" charset="0"/>
              <a:buChar char="•"/>
              <a:defRPr/>
            </a:pPr>
            <a:r>
              <a:rPr lang="en-CA" sz="2400" dirty="0">
                <a:solidFill>
                  <a:srgbClr val="000000"/>
                </a:solidFill>
                <a:latin typeface="Arial Narrow" pitchFamily="34" charset="0"/>
                <a:cs typeface="Arial"/>
              </a:rPr>
              <a:t>Low cost, size, and weight per node</a:t>
            </a:r>
            <a:endParaRPr lang="en-CA" sz="2400" dirty="0">
              <a:solidFill>
                <a:srgbClr val="000000"/>
              </a:solidFill>
              <a:latin typeface="Arial Narrow" pitchFamily="34" charset="0"/>
            </a:endParaRPr>
          </a:p>
          <a:p>
            <a:pPr marL="342900" indent="-342900" algn="just">
              <a:lnSpc>
                <a:spcPts val="3500"/>
              </a:lnSpc>
              <a:buFont typeface="Arial" pitchFamily="34" charset="0"/>
              <a:buChar char="•"/>
              <a:defRPr/>
            </a:pPr>
            <a:r>
              <a:rPr lang="en-CA" sz="2400" dirty="0">
                <a:solidFill>
                  <a:srgbClr val="000000"/>
                </a:solidFill>
                <a:latin typeface="Arial Narrow" pitchFamily="34" charset="0"/>
                <a:cs typeface="Arial"/>
              </a:rPr>
              <a:t>Prone to failures</a:t>
            </a:r>
          </a:p>
          <a:p>
            <a:pPr marL="342900" indent="-342900" algn="just">
              <a:lnSpc>
                <a:spcPts val="3900"/>
              </a:lnSpc>
              <a:buFont typeface="Arial" pitchFamily="34" charset="0"/>
              <a:buChar char="•"/>
              <a:defRPr/>
            </a:pPr>
            <a:r>
              <a:rPr lang="en-CA" sz="2400" dirty="0">
                <a:solidFill>
                  <a:srgbClr val="000000"/>
                </a:solidFill>
                <a:latin typeface="Arial Narrow" pitchFamily="34" charset="0"/>
                <a:cs typeface="Arial"/>
              </a:rPr>
              <a:t>More use of broadcast communications instead of point-to-point</a:t>
            </a:r>
          </a:p>
          <a:p>
            <a:pPr marL="342900" indent="-342900" algn="just">
              <a:lnSpc>
                <a:spcPts val="3900"/>
              </a:lnSpc>
              <a:buFont typeface="Arial" pitchFamily="34" charset="0"/>
              <a:buChar char="•"/>
              <a:defRPr/>
            </a:pPr>
            <a:r>
              <a:rPr lang="en-CA" sz="2400" dirty="0">
                <a:solidFill>
                  <a:srgbClr val="000000"/>
                </a:solidFill>
                <a:latin typeface="Arial Narrow" pitchFamily="34" charset="0"/>
                <a:cs typeface="Arial"/>
              </a:rPr>
              <a:t>Nodes do not have a global ID such as an IP number</a:t>
            </a:r>
          </a:p>
          <a:p>
            <a:pPr marL="342900" indent="-342900" algn="just">
              <a:lnSpc>
                <a:spcPts val="3900"/>
              </a:lnSpc>
              <a:buFont typeface="Arial" pitchFamily="34" charset="0"/>
              <a:buChar char="•"/>
              <a:defRPr/>
            </a:pPr>
            <a:r>
              <a:rPr lang="en-CA" sz="2400" dirty="0">
                <a:solidFill>
                  <a:srgbClr val="000000"/>
                </a:solidFill>
                <a:latin typeface="Arial Narrow" pitchFamily="34" charset="0"/>
                <a:cs typeface="Arial"/>
              </a:rPr>
              <a:t>The security, both physical and at the communication level, is more limited than conventional wireless networks</a:t>
            </a:r>
          </a:p>
          <a:p>
            <a:pPr algn="just">
              <a:lnSpc>
                <a:spcPts val="3900"/>
              </a:lnSpc>
              <a:defRPr/>
            </a:pPr>
            <a:endParaRPr lang="en-CA" sz="2400" dirty="0">
              <a:solidFill>
                <a:srgbClr val="000000"/>
              </a:solidFill>
              <a:latin typeface="Arial Narrow" pitchFamily="34" charset="0"/>
              <a:cs typeface="Arial"/>
            </a:endParaRPr>
          </a:p>
          <a:p>
            <a:pPr>
              <a:lnSpc>
                <a:spcPts val="3900"/>
              </a:lnSpc>
              <a:defRPr/>
            </a:pPr>
            <a:endParaRPr lang="en-CA" dirty="0">
              <a:solidFill>
                <a:srgbClr val="000000"/>
              </a:solidFill>
              <a:latin typeface="Arial"/>
              <a:cs typeface="Arial"/>
            </a:endParaRPr>
          </a:p>
          <a:p>
            <a:pPr>
              <a:lnSpc>
                <a:spcPts val="3900"/>
              </a:lnSpc>
              <a:defRPr/>
            </a:pPr>
            <a:endParaRPr lang="en-CA" dirty="0">
              <a:solidFill>
                <a:srgbClr val="000000"/>
              </a:solidFill>
              <a:latin typeface="Arial"/>
              <a:cs typeface="Arial"/>
            </a:endParaRPr>
          </a:p>
          <a:p>
            <a:pPr>
              <a:lnSpc>
                <a:spcPts val="3900"/>
              </a:lnSpc>
              <a:defRPr/>
            </a:pPr>
            <a:endParaRPr lang="en-CA" dirty="0">
              <a:solidFill>
                <a:srgbClr val="000000"/>
              </a:solidFill>
              <a:latin typeface="Arial"/>
              <a:cs typeface="Arial"/>
            </a:endParaRPr>
          </a:p>
          <a:p>
            <a:pPr>
              <a:lnSpc>
                <a:spcPts val="3900"/>
              </a:lnSpc>
              <a:defRPr/>
            </a:pPr>
            <a:endParaRPr lang="en-CA" dirty="0">
              <a:solidFill>
                <a:srgbClr val="000000"/>
              </a:solidFill>
            </a:endParaRPr>
          </a:p>
          <a:p>
            <a:pPr marL="285750" indent="-285750">
              <a:lnSpc>
                <a:spcPts val="3500"/>
              </a:lnSpc>
              <a:buFont typeface="Arial" pitchFamily="34" charset="0"/>
              <a:buChar char="•"/>
              <a:defRPr/>
            </a:pPr>
            <a:endParaRPr lang="en-CA" dirty="0">
              <a:solidFill>
                <a:srgbClr val="000000"/>
              </a:solidFill>
              <a:latin typeface="Arial"/>
              <a:cs typeface="Arial"/>
            </a:endParaRPr>
          </a:p>
          <a:p>
            <a:pPr marL="285750" indent="-285750" algn="just">
              <a:lnSpc>
                <a:spcPts val="3500"/>
              </a:lnSpc>
              <a:buFont typeface="Arial" pitchFamily="34" charset="0"/>
              <a:buChar char="•"/>
              <a:defRPr/>
            </a:pPr>
            <a:endParaRPr lang="en-CA" dirty="0">
              <a:solidFill>
                <a:srgbClr val="000000"/>
              </a:solidFill>
              <a:latin typeface="Arial"/>
              <a:cs typeface="Arial"/>
            </a:endParaRPr>
          </a:p>
          <a:p>
            <a:pPr marL="285750" indent="-285750" algn="just">
              <a:lnSpc>
                <a:spcPts val="3500"/>
              </a:lnSpc>
              <a:buFont typeface="Arial" pitchFamily="34" charset="0"/>
              <a:buChar char="•"/>
              <a:defRPr/>
            </a:pPr>
            <a:endParaRPr lang="en-CA" dirty="0">
              <a:solidFill>
                <a:srgbClr val="000000"/>
              </a:solidFill>
            </a:endParaRPr>
          </a:p>
          <a:p>
            <a:pPr marL="285750" indent="-285750" algn="just">
              <a:buFont typeface="Arial" pitchFamily="34" charset="0"/>
              <a:buChar char="•"/>
              <a:defRPr/>
            </a:pPr>
            <a:endParaRPr lang="en-US" dirty="0"/>
          </a:p>
          <a:p>
            <a:pPr marL="285750" indent="-285750" algn="just">
              <a:buFont typeface="Arial" pitchFamily="34" charset="0"/>
              <a:buChar char="•"/>
              <a:defRPr/>
            </a:pPr>
            <a:endParaRPr lang="en-US" dirty="0"/>
          </a:p>
        </p:txBody>
      </p:sp>
    </p:spTree>
    <p:extLst>
      <p:ext uri="{BB962C8B-B14F-4D97-AF65-F5344CB8AC3E}">
        <p14:creationId xmlns:p14="http://schemas.microsoft.com/office/powerpoint/2010/main" xmlns="" val="729458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1550" y="38100"/>
            <a:ext cx="8751888" cy="708025"/>
          </a:xfrm>
          <a:prstGeom prst="rect">
            <a:avLst/>
          </a:prstGeom>
          <a:noFill/>
        </p:spPr>
        <p:txBody>
          <a:bodyPr>
            <a:spAutoFit/>
          </a:bodyPr>
          <a:lstStyle/>
          <a:p>
            <a:pPr algn="l">
              <a:defRPr/>
            </a:pPr>
            <a:r>
              <a:rPr lang="en-US" sz="4000" dirty="0">
                <a:solidFill>
                  <a:schemeClr val="tx2">
                    <a:lumMod val="75000"/>
                  </a:schemeClr>
                </a:solidFill>
                <a:latin typeface="+mj-lt"/>
              </a:rPr>
              <a:t>MANET vs. WSN</a:t>
            </a:r>
          </a:p>
        </p:txBody>
      </p:sp>
      <p:sp>
        <p:nvSpPr>
          <p:cNvPr id="74755" name="AutoShape 2" descr="https://encrypted-tbn2.gstatic.com/images?q=tbn:ANd9GcTVE5DyhzrRCl85RCb62oyvN0kbatqB7Linns23ebZc0MRQHUEB"/>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sp>
        <p:nvSpPr>
          <p:cNvPr id="74756" name="Rectangle 5"/>
          <p:cNvSpPr>
            <a:spLocks noChangeArrowheads="1"/>
          </p:cNvSpPr>
          <p:nvPr/>
        </p:nvSpPr>
        <p:spPr bwMode="auto">
          <a:xfrm>
            <a:off x="827088" y="1268413"/>
            <a:ext cx="7705725" cy="215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ts val="2300"/>
              </a:lnSpc>
              <a:spcBef>
                <a:spcPct val="0"/>
              </a:spcBef>
              <a:buFontTx/>
              <a:buNone/>
            </a:pPr>
            <a:endParaRPr lang="en-CA" altLang="en-US" sz="1600">
              <a:solidFill>
                <a:srgbClr val="000000"/>
              </a:solidFill>
              <a:latin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6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p:txBody>
      </p:sp>
      <p:sp>
        <p:nvSpPr>
          <p:cNvPr id="2" name="Rectangle 1"/>
          <p:cNvSpPr/>
          <p:nvPr/>
        </p:nvSpPr>
        <p:spPr>
          <a:xfrm>
            <a:off x="228600" y="981075"/>
            <a:ext cx="8896350" cy="9612888"/>
          </a:xfrm>
          <a:prstGeom prst="rect">
            <a:avLst/>
          </a:prstGeom>
        </p:spPr>
        <p:txBody>
          <a:bodyPr>
            <a:spAutoFit/>
          </a:bodyPr>
          <a:lstStyle/>
          <a:p>
            <a:pPr marL="285750" indent="-285750" algn="l">
              <a:defRPr/>
            </a:pPr>
            <a:r>
              <a:rPr lang="en-US" sz="2400" dirty="0">
                <a:latin typeface="Arial Narrow" pitchFamily="34" charset="0"/>
              </a:rPr>
              <a:t>Many commonalities: Self-organization, energy efficiency, (often) wireless multi-hop</a:t>
            </a:r>
          </a:p>
          <a:p>
            <a:pPr marL="285750" indent="-285750" algn="l">
              <a:defRPr/>
            </a:pPr>
            <a:r>
              <a:rPr lang="en-US" sz="2400" dirty="0">
                <a:latin typeface="Arial Narrow" pitchFamily="34" charset="0"/>
              </a:rPr>
              <a:t>Many differences</a:t>
            </a:r>
          </a:p>
          <a:p>
            <a:pPr marL="762000" lvl="1" indent="-285750" algn="l">
              <a:defRPr/>
            </a:pPr>
            <a:r>
              <a:rPr lang="en-US" sz="2400" b="1" i="1" dirty="0">
                <a:latin typeface="Arial Narrow" pitchFamily="34" charset="0"/>
              </a:rPr>
              <a:t>Applications, equipment</a:t>
            </a:r>
            <a:r>
              <a:rPr lang="en-US" sz="2400" dirty="0">
                <a:latin typeface="Arial Narrow" pitchFamily="34" charset="0"/>
              </a:rPr>
              <a:t>: MANETs more powerful (read: expensive) equipment assumed, often “human in the loop”-type applications, higher data rates, more resources</a:t>
            </a:r>
          </a:p>
          <a:p>
            <a:pPr marL="762000" lvl="1" indent="-285750" algn="l">
              <a:defRPr/>
            </a:pPr>
            <a:r>
              <a:rPr lang="en-US" sz="2400" b="1" i="1" dirty="0">
                <a:latin typeface="Arial Narrow" pitchFamily="34" charset="0"/>
              </a:rPr>
              <a:t>Application-specific</a:t>
            </a:r>
            <a:r>
              <a:rPr lang="en-US" sz="2400" dirty="0">
                <a:latin typeface="Arial Narrow" pitchFamily="34" charset="0"/>
              </a:rPr>
              <a:t>: WSNs depend much stronger on application specifics; MANETs comparably uniform</a:t>
            </a:r>
          </a:p>
          <a:p>
            <a:pPr marL="762000" lvl="1" indent="-285750" algn="l">
              <a:defRPr/>
            </a:pPr>
            <a:r>
              <a:rPr lang="en-US" sz="2400" b="1" i="1" dirty="0">
                <a:latin typeface="Arial Narrow" pitchFamily="34" charset="0"/>
              </a:rPr>
              <a:t>Environment interaction</a:t>
            </a:r>
            <a:r>
              <a:rPr lang="en-US" sz="2400" dirty="0">
                <a:latin typeface="Arial Narrow" pitchFamily="34" charset="0"/>
              </a:rPr>
              <a:t>: core of WSN, absent in MANET</a:t>
            </a:r>
          </a:p>
          <a:p>
            <a:pPr marL="762000" lvl="1" indent="-285750" algn="l">
              <a:defRPr/>
            </a:pPr>
            <a:r>
              <a:rPr lang="en-US" sz="2400" b="1" i="1" dirty="0">
                <a:latin typeface="Arial Narrow" pitchFamily="34" charset="0"/>
              </a:rPr>
              <a:t>Scale</a:t>
            </a:r>
            <a:r>
              <a:rPr lang="en-US" sz="2400" dirty="0">
                <a:latin typeface="Arial Narrow" pitchFamily="34" charset="0"/>
              </a:rPr>
              <a:t>: WSN might be much larger (although contestable)</a:t>
            </a:r>
          </a:p>
          <a:p>
            <a:pPr marL="762000" lvl="1" indent="-285750" algn="l">
              <a:defRPr/>
            </a:pPr>
            <a:r>
              <a:rPr lang="en-US" sz="2400" b="1" i="1" dirty="0">
                <a:latin typeface="Arial Narrow" pitchFamily="34" charset="0"/>
              </a:rPr>
              <a:t>Energy</a:t>
            </a:r>
            <a:r>
              <a:rPr lang="en-US" sz="2400" dirty="0">
                <a:latin typeface="Arial Narrow" pitchFamily="34" charset="0"/>
              </a:rPr>
              <a:t>: WSN tighter requirements, maintenance issues</a:t>
            </a:r>
          </a:p>
          <a:p>
            <a:pPr marL="762000" lvl="1" indent="-285750" algn="l">
              <a:defRPr/>
            </a:pPr>
            <a:r>
              <a:rPr lang="en-US" sz="2400" b="1" i="1" dirty="0">
                <a:latin typeface="Arial Narrow" pitchFamily="34" charset="0"/>
              </a:rPr>
              <a:t>Data centric</a:t>
            </a:r>
            <a:r>
              <a:rPr lang="en-US" sz="2400" dirty="0">
                <a:latin typeface="Arial Narrow" pitchFamily="34" charset="0"/>
              </a:rPr>
              <a:t> vs. id-centric networking</a:t>
            </a:r>
          </a:p>
          <a:p>
            <a:pPr marL="762000" lvl="1" indent="-285750" algn="l">
              <a:defRPr/>
            </a:pPr>
            <a:r>
              <a:rPr lang="en-US" sz="2400" b="1" i="1" dirty="0">
                <a:latin typeface="Arial Narrow" pitchFamily="34" charset="0"/>
              </a:rPr>
              <a:t>Mobility</a:t>
            </a:r>
            <a:r>
              <a:rPr lang="en-US" sz="2400" dirty="0">
                <a:latin typeface="Arial Narrow" pitchFamily="34" charset="0"/>
              </a:rPr>
              <a:t>: different mobility patterns like (in WSN, sinks might be mobile, usual nodes static)</a:t>
            </a:r>
          </a:p>
          <a:p>
            <a:pPr marL="285750" indent="-285750">
              <a:buFont typeface="Arial" pitchFamily="34" charset="0"/>
              <a:buChar char="•"/>
              <a:defRPr/>
            </a:pPr>
            <a:endParaRPr lang="en-CA" dirty="0">
              <a:solidFill>
                <a:srgbClr val="000000"/>
              </a:solidFill>
              <a:latin typeface="Arial"/>
              <a:cs typeface="Arial"/>
            </a:endParaRPr>
          </a:p>
          <a:p>
            <a:pPr>
              <a:defRPr/>
            </a:pPr>
            <a:endParaRPr lang="en-CA" dirty="0">
              <a:solidFill>
                <a:srgbClr val="000000"/>
              </a:solidFill>
              <a:latin typeface="Arial"/>
              <a:cs typeface="Arial"/>
            </a:endParaRPr>
          </a:p>
          <a:p>
            <a:pPr marL="285750" indent="-285750">
              <a:buFont typeface="Arial" pitchFamily="34" charset="0"/>
              <a:buChar char="•"/>
              <a:defRPr/>
            </a:pPr>
            <a:endParaRPr lang="en-CA" spc="-10" dirty="0">
              <a:solidFill>
                <a:srgbClr val="000000"/>
              </a:solidFill>
              <a:latin typeface="Arial"/>
              <a:cs typeface="Arial"/>
            </a:endParaRPr>
          </a:p>
          <a:p>
            <a:pPr>
              <a:defRPr/>
            </a:pPr>
            <a:endParaRPr lang="en-CA" dirty="0">
              <a:solidFill>
                <a:srgbClr val="000000"/>
              </a:solidFill>
              <a:latin typeface="Arial"/>
              <a:cs typeface="Arial"/>
            </a:endParaRPr>
          </a:p>
          <a:p>
            <a:pPr>
              <a:lnSpc>
                <a:spcPts val="3680"/>
              </a:lnSpc>
              <a:defRPr/>
            </a:pPr>
            <a:endParaRPr lang="en-CA" dirty="0">
              <a:solidFill>
                <a:srgbClr val="000000"/>
              </a:solidFill>
              <a:latin typeface="Arial"/>
              <a:cs typeface="Arial"/>
            </a:endParaRPr>
          </a:p>
          <a:p>
            <a:pPr>
              <a:lnSpc>
                <a:spcPts val="3680"/>
              </a:lnSpc>
              <a:defRPr/>
            </a:pPr>
            <a:endParaRPr lang="en-CA" sz="1600" dirty="0">
              <a:solidFill>
                <a:srgbClr val="000000"/>
              </a:solidFil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p:txBody>
      </p:sp>
    </p:spTree>
    <p:extLst>
      <p:ext uri="{BB962C8B-B14F-4D97-AF65-F5344CB8AC3E}">
        <p14:creationId xmlns:p14="http://schemas.microsoft.com/office/powerpoint/2010/main" xmlns="" val="2288993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WSN sensors route their traffic to sink node, this node may be connected to Internet</a:t>
            </a:r>
          </a:p>
          <a:p>
            <a:r>
              <a:rPr lang="en-US" dirty="0" err="1" smtClean="0"/>
              <a:t>IoT</a:t>
            </a:r>
            <a:r>
              <a:rPr lang="en-US" dirty="0" smtClean="0"/>
              <a:t> Sensors/nodes directly send their data on the internet</a:t>
            </a:r>
          </a:p>
          <a:p>
            <a:r>
              <a:rPr lang="en-US" dirty="0" smtClean="0"/>
              <a:t>WSN most of data transmission is more than one-hop</a:t>
            </a:r>
          </a:p>
          <a:p>
            <a:r>
              <a:rPr lang="en-US" dirty="0" err="1" smtClean="0"/>
              <a:t>IoT</a:t>
            </a:r>
            <a:r>
              <a:rPr lang="en-US" dirty="0" smtClean="0"/>
              <a:t>, one-hop transmission is preferred</a:t>
            </a:r>
          </a:p>
          <a:p>
            <a:r>
              <a:rPr lang="en-US" dirty="0" smtClean="0"/>
              <a:t>WSN are application centric</a:t>
            </a:r>
          </a:p>
          <a:p>
            <a:r>
              <a:rPr lang="en-US" dirty="0" err="1" smtClean="0"/>
              <a:t>IoT</a:t>
            </a:r>
            <a:r>
              <a:rPr lang="en-US" dirty="0" smtClean="0"/>
              <a:t> every node will have IP address</a:t>
            </a:r>
          </a:p>
          <a:p>
            <a:pPr marL="109728" indent="0">
              <a:buNone/>
            </a:pPr>
            <a:r>
              <a:rPr lang="en-US" i="1" dirty="0" smtClean="0">
                <a:solidFill>
                  <a:srgbClr val="FF0000"/>
                </a:solidFill>
              </a:rPr>
              <a:t>All of a WSN can be one node of </a:t>
            </a:r>
            <a:r>
              <a:rPr lang="en-US" i="1" dirty="0" err="1" smtClean="0">
                <a:solidFill>
                  <a:srgbClr val="FF0000"/>
                </a:solidFill>
              </a:rPr>
              <a:t>IoT</a:t>
            </a:r>
            <a:endParaRPr lang="en-US" i="1" dirty="0">
              <a:solidFill>
                <a:srgbClr val="FF0000"/>
              </a:solidFill>
            </a:endParaRPr>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23</a:t>
            </a:fld>
            <a:endParaRPr lang="en-US"/>
          </a:p>
        </p:txBody>
      </p:sp>
      <p:sp>
        <p:nvSpPr>
          <p:cNvPr id="4" name="Title 3"/>
          <p:cNvSpPr>
            <a:spLocks noGrp="1"/>
          </p:cNvSpPr>
          <p:nvPr>
            <p:ph type="title"/>
          </p:nvPr>
        </p:nvSpPr>
        <p:spPr/>
        <p:txBody>
          <a:bodyPr/>
          <a:lstStyle/>
          <a:p>
            <a:r>
              <a:rPr lang="en-US" dirty="0" err="1" smtClean="0"/>
              <a:t>IoT</a:t>
            </a:r>
            <a:r>
              <a:rPr lang="en-US" dirty="0" smtClean="0"/>
              <a:t> vs WSN</a:t>
            </a:r>
            <a:endParaRPr lang="en-US" dirty="0"/>
          </a:p>
        </p:txBody>
      </p:sp>
    </p:spTree>
    <p:extLst>
      <p:ext uri="{BB962C8B-B14F-4D97-AF65-F5344CB8AC3E}">
        <p14:creationId xmlns:p14="http://schemas.microsoft.com/office/powerpoint/2010/main" xmlns="" val="1553257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Due to multi hop communication, increased energy efficiency</a:t>
            </a:r>
          </a:p>
          <a:p>
            <a:r>
              <a:rPr lang="en-US" dirty="0" smtClean="0"/>
              <a:t>Reduced SNR because of dense deployment</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24</a:t>
            </a:fld>
            <a:endParaRPr lang="en-US"/>
          </a:p>
        </p:txBody>
      </p:sp>
      <p:sp>
        <p:nvSpPr>
          <p:cNvPr id="4" name="Title 3"/>
          <p:cNvSpPr>
            <a:spLocks noGrp="1"/>
          </p:cNvSpPr>
          <p:nvPr>
            <p:ph type="title"/>
          </p:nvPr>
        </p:nvSpPr>
        <p:spPr/>
        <p:txBody>
          <a:bodyPr/>
          <a:lstStyle/>
          <a:p>
            <a:r>
              <a:rPr lang="en-US" dirty="0" smtClean="0"/>
              <a:t>Advantage of WSN</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Sensor: A transducer that converts physical phenomenon (heat, light etc.) to electrical or other signal that may be further manipulated</a:t>
            </a:r>
          </a:p>
          <a:p>
            <a:r>
              <a:rPr lang="en-US" dirty="0" smtClean="0"/>
              <a:t>Sensor node (Mote): Basic unit with sensor, processor, memory, power etc.</a:t>
            </a:r>
          </a:p>
          <a:p>
            <a:r>
              <a:rPr lang="en-US" dirty="0" smtClean="0"/>
              <a:t>Network topology: A connectivity graph where nodes are sensor nodes and edges are communication links</a:t>
            </a:r>
          </a:p>
          <a:p>
            <a:r>
              <a:rPr lang="en-US" dirty="0" smtClean="0"/>
              <a:t>Routing:  Process of defining the network path from source node to its destination</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25</a:t>
            </a:fld>
            <a:endParaRPr lang="en-US"/>
          </a:p>
        </p:txBody>
      </p:sp>
      <p:sp>
        <p:nvSpPr>
          <p:cNvPr id="4" name="Title 3"/>
          <p:cNvSpPr>
            <a:spLocks noGrp="1"/>
          </p:cNvSpPr>
          <p:nvPr>
            <p:ph type="title"/>
          </p:nvPr>
        </p:nvSpPr>
        <p:spPr/>
        <p:txBody>
          <a:bodyPr/>
          <a:lstStyle/>
          <a:p>
            <a:r>
              <a:rPr lang="en-US" dirty="0" smtClean="0"/>
              <a:t>Key Terms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Geographic Routing: Routing based on geographical attributes such as location or regions. This is an example of Data centric routing</a:t>
            </a:r>
          </a:p>
          <a:p>
            <a:r>
              <a:rPr lang="en-US" dirty="0" smtClean="0"/>
              <a:t>Data Centric routing:  The sink sends queries to particular regions and then looks for data from sensors located in that region. It is different from traditional routing in which routes are based on addressable nodes (Who’s temperature is more than 95 </a:t>
            </a:r>
            <a:r>
              <a:rPr lang="en-US" dirty="0" err="1" smtClean="0"/>
              <a:t>vs</a:t>
            </a:r>
            <a:r>
              <a:rPr lang="en-US" dirty="0" smtClean="0"/>
              <a:t> what is your temperature)</a:t>
            </a:r>
          </a:p>
          <a:p>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26</a:t>
            </a:fld>
            <a:endParaRPr lang="en-US"/>
          </a:p>
        </p:txBody>
      </p:sp>
      <p:sp>
        <p:nvSpPr>
          <p:cNvPr id="4" name="Title 3"/>
          <p:cNvSpPr>
            <a:spLocks noGrp="1"/>
          </p:cNvSpPr>
          <p:nvPr>
            <p:ph type="title"/>
          </p:nvPr>
        </p:nvSpPr>
        <p:spPr/>
        <p:txBody>
          <a:bodyPr/>
          <a:lstStyle/>
          <a:p>
            <a:r>
              <a:rPr lang="en-US" dirty="0" smtClean="0"/>
              <a:t>Key Terms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In-network processing: A style of processing in which data is processed and combined where it is generated.</a:t>
            </a:r>
          </a:p>
          <a:p>
            <a:r>
              <a:rPr lang="en-US" dirty="0" smtClean="0"/>
              <a:t>System performance goal: </a:t>
            </a:r>
          </a:p>
          <a:p>
            <a:pPr lvl="1"/>
            <a:r>
              <a:rPr lang="en-US" dirty="0" smtClean="0"/>
              <a:t>Scalability: WSNs have the potential to be large scale (Tens of thousands)</a:t>
            </a:r>
          </a:p>
          <a:p>
            <a:pPr lvl="1"/>
            <a:r>
              <a:rPr lang="en-US" dirty="0" smtClean="0"/>
              <a:t> robustness: is a characteristic which ensures that system will perform as expected even in harsh or hostile environments</a:t>
            </a:r>
          </a:p>
          <a:p>
            <a:pPr lvl="1"/>
            <a:r>
              <a:rPr lang="en-US" dirty="0" smtClean="0"/>
              <a:t> network longevity: How to increase the network lifetime.</a:t>
            </a:r>
          </a:p>
          <a:p>
            <a:pPr lvl="1"/>
            <a:r>
              <a:rPr lang="en-US" dirty="0" smtClean="0"/>
              <a:t>Privacy and security (Difference???)</a:t>
            </a:r>
          </a:p>
          <a:p>
            <a:pPr>
              <a:buNone/>
            </a:pP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27</a:t>
            </a:fld>
            <a:endParaRPr lang="en-US"/>
          </a:p>
        </p:txBody>
      </p:sp>
      <p:sp>
        <p:nvSpPr>
          <p:cNvPr id="4" name="Title 3"/>
          <p:cNvSpPr>
            <a:spLocks noGrp="1"/>
          </p:cNvSpPr>
          <p:nvPr>
            <p:ph type="title"/>
          </p:nvPr>
        </p:nvSpPr>
        <p:spPr/>
        <p:txBody>
          <a:bodyPr/>
          <a:lstStyle/>
          <a:p>
            <a:r>
              <a:rPr lang="en-US" dirty="0" smtClean="0"/>
              <a:t>Key Terms</a:t>
            </a:r>
            <a:endParaRPr lang="en-US" dirty="0"/>
          </a:p>
        </p:txBody>
      </p:sp>
      <p:sp>
        <p:nvSpPr>
          <p:cNvPr id="5" name="TextBox 4"/>
          <p:cNvSpPr txBox="1"/>
          <p:nvPr/>
        </p:nvSpPr>
        <p:spPr>
          <a:xfrm>
            <a:off x="533400" y="5842337"/>
            <a:ext cx="9144000" cy="1015663"/>
          </a:xfrm>
          <a:prstGeom prst="rect">
            <a:avLst/>
          </a:prstGeom>
          <a:noFill/>
        </p:spPr>
        <p:txBody>
          <a:bodyPr wrap="square" rtlCol="0">
            <a:spAutoFit/>
          </a:bodyPr>
          <a:lstStyle/>
          <a:p>
            <a:pPr algn="l"/>
            <a:r>
              <a:rPr lang="en-US" sz="2000" dirty="0" smtClean="0"/>
              <a:t>Privacy: Use personal information only for the purpose people approve for</a:t>
            </a:r>
          </a:p>
          <a:p>
            <a:pPr algn="l"/>
            <a:r>
              <a:rPr lang="en-US" sz="2000" dirty="0" smtClean="0"/>
              <a:t>Security: Prevent the information from being compromised through accident or malicious intent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Heterogeneity: Can be in terms of Computation, communication and Sensing. Challenge is to determine the right combination of heterogeneous devices</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28</a:t>
            </a:fld>
            <a:endParaRPr lang="en-US"/>
          </a:p>
        </p:txBody>
      </p:sp>
      <p:sp>
        <p:nvSpPr>
          <p:cNvPr id="4" name="Title 3"/>
          <p:cNvSpPr>
            <a:spLocks noGrp="1"/>
          </p:cNvSpPr>
          <p:nvPr>
            <p:ph type="title"/>
          </p:nvPr>
        </p:nvSpPr>
        <p:spPr/>
        <p:txBody>
          <a:bodyPr/>
          <a:lstStyle/>
          <a:p>
            <a:r>
              <a:rPr lang="en-US" dirty="0" smtClean="0"/>
              <a:t>Key Terms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Given a set of sensors how and where should these nodes be deployed?</a:t>
            </a:r>
          </a:p>
          <a:p>
            <a:r>
              <a:rPr lang="en-US" dirty="0" smtClean="0"/>
              <a:t>2 main factors:</a:t>
            </a:r>
          </a:p>
          <a:p>
            <a:pPr lvl="1"/>
            <a:r>
              <a:rPr lang="en-US" dirty="0" smtClean="0"/>
              <a:t>Coverage: Application specific quantity of information obtained from environment by the networked sensor devices</a:t>
            </a:r>
          </a:p>
          <a:p>
            <a:pPr lvl="1"/>
            <a:r>
              <a:rPr lang="en-US" dirty="0" smtClean="0"/>
              <a:t>Connectivity: Existence of path between every pair of nodes</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29</a:t>
            </a:fld>
            <a:endParaRPr lang="en-US"/>
          </a:p>
        </p:txBody>
      </p:sp>
      <p:sp>
        <p:nvSpPr>
          <p:cNvPr id="4" name="Title 3"/>
          <p:cNvSpPr>
            <a:spLocks noGrp="1"/>
          </p:cNvSpPr>
          <p:nvPr>
            <p:ph type="title"/>
          </p:nvPr>
        </p:nvSpPr>
        <p:spPr/>
        <p:txBody>
          <a:bodyPr/>
          <a:lstStyle/>
          <a:p>
            <a:r>
              <a:rPr lang="en-US" dirty="0" smtClean="0"/>
              <a:t>Network deployment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fontAlgn="base"/>
            <a:r>
              <a:rPr lang="en-US" sz="5600" dirty="0" smtClean="0">
                <a:latin typeface="Arial" pitchFamily="34" charset="0"/>
                <a:cs typeface="Arial" pitchFamily="34" charset="0"/>
              </a:rPr>
              <a:t>Introduction: Fundamentals of wireless communication technology, the electromagnetic spectrum radio propagation, characteristics of wireless channels, modulation techniques, multiple access techniques, wireless LANs, PANs, WANs, and MANs, Wireless Internet.</a:t>
            </a:r>
          </a:p>
          <a:p>
            <a:pPr fontAlgn="base">
              <a:buNone/>
            </a:pPr>
            <a:r>
              <a:rPr lang="en-US" sz="5600" dirty="0" smtClean="0">
                <a:latin typeface="Arial" pitchFamily="34" charset="0"/>
                <a:cs typeface="Arial" pitchFamily="34" charset="0"/>
              </a:rPr>
              <a:t> </a:t>
            </a:r>
          </a:p>
          <a:p>
            <a:pPr fontAlgn="base"/>
            <a:endParaRPr lang="en-US" sz="5600" dirty="0" smtClean="0">
              <a:latin typeface="Arial" pitchFamily="34" charset="0"/>
              <a:cs typeface="Arial" pitchFamily="34" charset="0"/>
            </a:endParaRPr>
          </a:p>
          <a:p>
            <a:pPr fontAlgn="base"/>
            <a:r>
              <a:rPr lang="en-US" sz="5600" dirty="0" smtClean="0">
                <a:latin typeface="Arial" pitchFamily="34" charset="0"/>
                <a:cs typeface="Arial" pitchFamily="34" charset="0"/>
              </a:rPr>
              <a:t>Introduction to </a:t>
            </a:r>
            <a:r>
              <a:rPr lang="en-US" sz="5600" dirty="0" err="1" smtClean="0">
                <a:latin typeface="Arial" pitchFamily="34" charset="0"/>
                <a:cs typeface="Arial" pitchFamily="34" charset="0"/>
              </a:rPr>
              <a:t>adhoc</a:t>
            </a:r>
            <a:r>
              <a:rPr lang="en-US" sz="5600" dirty="0" smtClean="0">
                <a:latin typeface="Arial" pitchFamily="34" charset="0"/>
                <a:cs typeface="Arial" pitchFamily="34" charset="0"/>
              </a:rPr>
              <a:t>/sensor networks: Key definitions of </a:t>
            </a:r>
            <a:r>
              <a:rPr lang="en-US" sz="5600" dirty="0" err="1" smtClean="0">
                <a:latin typeface="Arial" pitchFamily="34" charset="0"/>
                <a:cs typeface="Arial" pitchFamily="34" charset="0"/>
              </a:rPr>
              <a:t>adhoc</a:t>
            </a:r>
            <a:r>
              <a:rPr lang="en-US" sz="5600" dirty="0" smtClean="0">
                <a:latin typeface="Arial" pitchFamily="34" charset="0"/>
                <a:cs typeface="Arial" pitchFamily="34" charset="0"/>
              </a:rPr>
              <a:t>/ sensor networks, unique constraints and challenges, advantages of ad-hoc/sensor network, driving applications, issues in </a:t>
            </a:r>
            <a:r>
              <a:rPr lang="en-US" sz="5600" dirty="0" err="1" smtClean="0">
                <a:latin typeface="Arial" pitchFamily="34" charset="0"/>
                <a:cs typeface="Arial" pitchFamily="34" charset="0"/>
              </a:rPr>
              <a:t>adhoc</a:t>
            </a:r>
            <a:r>
              <a:rPr lang="en-US" sz="5600" dirty="0" smtClean="0">
                <a:latin typeface="Arial" pitchFamily="34" charset="0"/>
                <a:cs typeface="Arial" pitchFamily="34" charset="0"/>
              </a:rPr>
              <a:t> wireless networks, issues in design of sensor network, sensor network architecture, data dissemination and gathering.</a:t>
            </a:r>
          </a:p>
          <a:p>
            <a:pPr fontAlgn="base">
              <a:buNone/>
            </a:pPr>
            <a:r>
              <a:rPr lang="en-US" sz="5600" dirty="0" smtClean="0">
                <a:latin typeface="Arial" pitchFamily="34" charset="0"/>
                <a:cs typeface="Arial" pitchFamily="34" charset="0"/>
              </a:rPr>
              <a:t> </a:t>
            </a:r>
          </a:p>
          <a:p>
            <a:pPr fontAlgn="base">
              <a:buNone/>
            </a:pPr>
            <a:endParaRPr lang="en-US" sz="5600" dirty="0" smtClean="0">
              <a:latin typeface="Arial" pitchFamily="34" charset="0"/>
              <a:cs typeface="Arial" pitchFamily="34" charset="0"/>
            </a:endParaRPr>
          </a:p>
          <a:p>
            <a:pPr fontAlgn="base"/>
            <a:r>
              <a:rPr lang="en-US" sz="5600" dirty="0" smtClean="0">
                <a:latin typeface="Arial" pitchFamily="34" charset="0"/>
                <a:cs typeface="Arial" pitchFamily="34" charset="0"/>
              </a:rPr>
              <a:t>MAC Protocols : Issues in designing MAC protocols for </a:t>
            </a:r>
            <a:r>
              <a:rPr lang="en-US" sz="5600" dirty="0" err="1" smtClean="0">
                <a:latin typeface="Arial" pitchFamily="34" charset="0"/>
                <a:cs typeface="Arial" pitchFamily="34" charset="0"/>
              </a:rPr>
              <a:t>adhoc</a:t>
            </a:r>
            <a:r>
              <a:rPr lang="en-US" sz="5600" dirty="0" smtClean="0">
                <a:latin typeface="Arial" pitchFamily="34" charset="0"/>
                <a:cs typeface="Arial" pitchFamily="34" charset="0"/>
              </a:rPr>
              <a:t> wireless networks, design goals, classification of MAC protocols, MAC protocols for sensor network, location discovery, quality, other issues, S-MAC, IEEE 802.15.4.</a:t>
            </a:r>
          </a:p>
          <a:p>
            <a:pPr fontAlgn="base">
              <a:buNone/>
            </a:pPr>
            <a:endParaRPr lang="en-US" sz="5600" dirty="0" smtClean="0">
              <a:latin typeface="Arial" pitchFamily="34" charset="0"/>
              <a:cs typeface="Arial" pitchFamily="34" charset="0"/>
            </a:endParaRPr>
          </a:p>
          <a:p>
            <a:pPr fontAlgn="base"/>
            <a:r>
              <a:rPr lang="en-US" sz="5600" dirty="0" smtClean="0">
                <a:latin typeface="Arial" pitchFamily="34" charset="0"/>
                <a:cs typeface="Arial" pitchFamily="34" charset="0"/>
              </a:rPr>
              <a:t> Routing Protocols: Issues in designing a routing protocol, classification of routing protocols, table-driven, on-demand, hybrid, flooding, hierarchical, and power aware routing protocols.</a:t>
            </a:r>
          </a:p>
          <a:p>
            <a:pPr fontAlgn="base"/>
            <a:endParaRPr lang="en-US" sz="5600" dirty="0" smtClean="0">
              <a:latin typeface="Arial" pitchFamily="34" charset="0"/>
              <a:cs typeface="Arial" pitchFamily="34" charset="0"/>
            </a:endParaRPr>
          </a:p>
          <a:p>
            <a:pPr fontAlgn="base">
              <a:buNone/>
            </a:pPr>
            <a:r>
              <a:rPr lang="en-US" sz="5600" dirty="0" smtClean="0">
                <a:latin typeface="Arial" pitchFamily="34" charset="0"/>
                <a:cs typeface="Arial" pitchFamily="34" charset="0"/>
              </a:rPr>
              <a:t> </a:t>
            </a:r>
          </a:p>
          <a:p>
            <a:pPr fontAlgn="base">
              <a:buNone/>
            </a:pPr>
            <a:endParaRPr lang="en-US" sz="5600" dirty="0" smtClean="0">
              <a:latin typeface="Arial" pitchFamily="34" charset="0"/>
              <a:cs typeface="Arial" pitchFamily="34" charset="0"/>
            </a:endParaRPr>
          </a:p>
          <a:p>
            <a:pPr fontAlgn="base"/>
            <a:r>
              <a:rPr lang="en-US" sz="5600" dirty="0" err="1" smtClean="0">
                <a:latin typeface="Arial" pitchFamily="34" charset="0"/>
                <a:cs typeface="Arial" pitchFamily="34" charset="0"/>
              </a:rPr>
              <a:t>QoS</a:t>
            </a:r>
            <a:r>
              <a:rPr lang="en-US" sz="5600" dirty="0" smtClean="0">
                <a:latin typeface="Arial" pitchFamily="34" charset="0"/>
                <a:cs typeface="Arial" pitchFamily="34" charset="0"/>
              </a:rPr>
              <a:t> and Energy Management : Issues and Challenges in providing </a:t>
            </a:r>
            <a:r>
              <a:rPr lang="en-US" sz="5600" dirty="0" err="1" smtClean="0">
                <a:latin typeface="Arial" pitchFamily="34" charset="0"/>
                <a:cs typeface="Arial" pitchFamily="34" charset="0"/>
              </a:rPr>
              <a:t>QoS</a:t>
            </a:r>
            <a:r>
              <a:rPr lang="en-US" sz="5600" dirty="0" smtClean="0">
                <a:latin typeface="Arial" pitchFamily="34" charset="0"/>
                <a:cs typeface="Arial" pitchFamily="34" charset="0"/>
              </a:rPr>
              <a:t>, classifications, MAC, network layer solutions, </a:t>
            </a:r>
            <a:r>
              <a:rPr lang="en-US" sz="5600" dirty="0" err="1" smtClean="0">
                <a:latin typeface="Arial" pitchFamily="34" charset="0"/>
                <a:cs typeface="Arial" pitchFamily="34" charset="0"/>
              </a:rPr>
              <a:t>QoS</a:t>
            </a:r>
            <a:r>
              <a:rPr lang="en-US" sz="5600" dirty="0" smtClean="0">
                <a:latin typeface="Arial" pitchFamily="34" charset="0"/>
                <a:cs typeface="Arial" pitchFamily="34" charset="0"/>
              </a:rPr>
              <a:t> frameworks, need for energy management, classification, battery, transmission power, and system power management schemes.</a:t>
            </a:r>
          </a:p>
          <a:p>
            <a:pPr fontAlgn="base">
              <a:buNone/>
            </a:pPr>
            <a:r>
              <a:rPr lang="en-US" dirty="0" smtClean="0"/>
              <a:t> </a:t>
            </a:r>
          </a:p>
          <a:p>
            <a:pPr fontAlgn="base"/>
            <a:endParaRPr lang="en-US" dirty="0" smtClean="0"/>
          </a:p>
          <a:p>
            <a:pPr>
              <a:buNone/>
            </a:pP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a:t>
            </a:fld>
            <a:endParaRPr lang="en-US"/>
          </a:p>
        </p:txBody>
      </p:sp>
      <p:sp>
        <p:nvSpPr>
          <p:cNvPr id="4" name="Title 3"/>
          <p:cNvSpPr>
            <a:spLocks noGrp="1"/>
          </p:cNvSpPr>
          <p:nvPr>
            <p:ph type="title"/>
          </p:nvPr>
        </p:nvSpPr>
        <p:spPr/>
        <p:txBody>
          <a:bodyPr/>
          <a:lstStyle/>
          <a:p>
            <a:r>
              <a:rPr lang="en-US" dirty="0" smtClean="0"/>
              <a:t>Syllabus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Structured </a:t>
            </a:r>
            <a:r>
              <a:rPr lang="en-US" dirty="0" err="1" smtClean="0"/>
              <a:t>vs</a:t>
            </a:r>
            <a:r>
              <a:rPr lang="en-US" dirty="0" smtClean="0"/>
              <a:t> random deployment:</a:t>
            </a:r>
          </a:p>
          <a:p>
            <a:pPr>
              <a:buNone/>
            </a:pPr>
            <a:r>
              <a:rPr lang="en-US" dirty="0" smtClean="0"/>
              <a:t>Place sink at a location that provides desired network and power connectivity</a:t>
            </a:r>
          </a:p>
          <a:p>
            <a:pPr>
              <a:buNone/>
            </a:pPr>
            <a:r>
              <a:rPr lang="en-US" dirty="0" smtClean="0"/>
              <a:t>Place sensor nodes at location where measurements are needed</a:t>
            </a:r>
          </a:p>
          <a:p>
            <a:pPr>
              <a:buNone/>
            </a:pPr>
            <a:r>
              <a:rPr lang="en-US" dirty="0" smtClean="0"/>
              <a:t>Random: Priori we can decide location of devices. Post deployment self configuration mechanism Is needed</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30</a:t>
            </a:fld>
            <a:endParaRPr lang="en-US"/>
          </a:p>
        </p:txBody>
      </p:sp>
      <p:sp>
        <p:nvSpPr>
          <p:cNvPr id="4" name="Title 3"/>
          <p:cNvSpPr>
            <a:spLocks noGrp="1"/>
          </p:cNvSpPr>
          <p:nvPr>
            <p:ph type="title"/>
          </p:nvPr>
        </p:nvSpPr>
        <p:spPr/>
        <p:txBody>
          <a:bodyPr/>
          <a:lstStyle/>
          <a:p>
            <a:r>
              <a:rPr lang="en-US" dirty="0" smtClean="0"/>
              <a:t>Network deployment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Single-hop (Star topology) : Every node communicates with central sink</a:t>
            </a:r>
          </a:p>
          <a:p>
            <a:pPr>
              <a:buNone/>
            </a:pPr>
            <a:r>
              <a:rPr lang="en-US" dirty="0" smtClean="0"/>
              <a:t>Limitations???</a:t>
            </a:r>
          </a:p>
          <a:p>
            <a:r>
              <a:rPr lang="en-US" dirty="0" smtClean="0"/>
              <a:t>Multi-hop mesh and Grid: nodes form arbitrary mesh graphs.</a:t>
            </a:r>
          </a:p>
          <a:p>
            <a:r>
              <a:rPr lang="en-US" dirty="0" smtClean="0"/>
              <a:t>Clustered topology: Multiple nodes within each cluster report to different cluster heads</a:t>
            </a:r>
          </a:p>
          <a:p>
            <a:pPr>
              <a:buNone/>
            </a:pPr>
            <a:r>
              <a:rPr lang="en-US" dirty="0" smtClean="0"/>
              <a:t>Advantages?</a:t>
            </a:r>
          </a:p>
          <a:p>
            <a:endParaRPr lang="en-US" dirty="0" smtClean="0"/>
          </a:p>
          <a:p>
            <a:endParaRPr lang="en-US" dirty="0" smtClean="0"/>
          </a:p>
          <a:p>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31</a:t>
            </a:fld>
            <a:endParaRPr lang="en-US"/>
          </a:p>
        </p:txBody>
      </p:sp>
      <p:sp>
        <p:nvSpPr>
          <p:cNvPr id="4" name="Title 3"/>
          <p:cNvSpPr>
            <a:spLocks noGrp="1"/>
          </p:cNvSpPr>
          <p:nvPr>
            <p:ph type="title"/>
          </p:nvPr>
        </p:nvSpPr>
        <p:spPr/>
        <p:txBody>
          <a:bodyPr/>
          <a:lstStyle/>
          <a:p>
            <a:r>
              <a:rPr lang="en-US" dirty="0" smtClean="0"/>
              <a:t>Network topology</a:t>
            </a:r>
            <a:endParaRPr lang="en-US" dirty="0"/>
          </a:p>
        </p:txBody>
      </p:sp>
      <p:sp>
        <p:nvSpPr>
          <p:cNvPr id="6" name="TextBox 5"/>
          <p:cNvSpPr txBox="1"/>
          <p:nvPr/>
        </p:nvSpPr>
        <p:spPr>
          <a:xfrm>
            <a:off x="3048000" y="4648200"/>
            <a:ext cx="5943600" cy="1200329"/>
          </a:xfrm>
          <a:prstGeom prst="rect">
            <a:avLst/>
          </a:prstGeom>
          <a:noFill/>
        </p:spPr>
        <p:txBody>
          <a:bodyPr wrap="square" rtlCol="0">
            <a:spAutoFit/>
          </a:bodyPr>
          <a:lstStyle/>
          <a:p>
            <a:pPr algn="l"/>
            <a:r>
              <a:rPr lang="en-US" dirty="0" smtClean="0"/>
              <a:t>Large n/w is decomposed into small n/</a:t>
            </a:r>
            <a:r>
              <a:rPr lang="en-US" dirty="0" err="1" smtClean="0"/>
              <a:t>ws</a:t>
            </a:r>
            <a:r>
              <a:rPr lang="en-US" dirty="0" smtClean="0"/>
              <a:t> so local processing is possible</a:t>
            </a:r>
          </a:p>
          <a:p>
            <a:pPr algn="l"/>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802.15</a:t>
            </a:r>
          </a:p>
          <a:p>
            <a:pPr>
              <a:buNone/>
            </a:pPr>
            <a:endParaRPr lang="en-US" dirty="0" smtClean="0"/>
          </a:p>
          <a:p>
            <a:pPr>
              <a:buNone/>
            </a:pPr>
            <a:r>
              <a:rPr lang="en-US" dirty="0" smtClean="0"/>
              <a:t>Standard specifies WPANs for different applications</a:t>
            </a:r>
          </a:p>
          <a:p>
            <a:pPr>
              <a:buNone/>
            </a:pPr>
            <a:endParaRPr lang="en-US" dirty="0" smtClean="0"/>
          </a:p>
          <a:p>
            <a:r>
              <a:rPr lang="en-US" dirty="0" smtClean="0"/>
              <a:t>802.15.4: </a:t>
            </a:r>
          </a:p>
          <a:p>
            <a:pPr>
              <a:buNone/>
            </a:pPr>
            <a:r>
              <a:rPr lang="en-US" dirty="0" smtClean="0"/>
              <a:t>Provides a standard with ultra-low complexity, cost and power for low-data rate wireless connectivity among inexpensive fixed, portable and moving devices</a:t>
            </a:r>
          </a:p>
          <a:p>
            <a:pPr>
              <a:buNone/>
            </a:pP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32</a:t>
            </a:fld>
            <a:endParaRPr lang="en-US"/>
          </a:p>
        </p:txBody>
      </p:sp>
      <p:sp>
        <p:nvSpPr>
          <p:cNvPr id="4" name="Title 3"/>
          <p:cNvSpPr>
            <a:spLocks noGrp="1"/>
          </p:cNvSpPr>
          <p:nvPr>
            <p:ph type="title"/>
          </p:nvPr>
        </p:nvSpPr>
        <p:spPr/>
        <p:txBody>
          <a:bodyPr/>
          <a:lstStyle/>
          <a:p>
            <a:r>
              <a:rPr lang="en-US" dirty="0" smtClean="0"/>
              <a:t>Protocols for WSN</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802.15.4 : PHY and MAC layer</a:t>
            </a:r>
          </a:p>
          <a:p>
            <a:r>
              <a:rPr lang="en-US" dirty="0" err="1" smtClean="0"/>
              <a:t>Zigbee</a:t>
            </a:r>
            <a:r>
              <a:rPr lang="en-US" dirty="0" smtClean="0"/>
              <a:t>: N/w to Application Layer</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33</a:t>
            </a:fld>
            <a:endParaRPr lang="en-US"/>
          </a:p>
        </p:txBody>
      </p:sp>
      <p:sp>
        <p:nvSpPr>
          <p:cNvPr id="4" name="Title 3"/>
          <p:cNvSpPr>
            <a:spLocks noGrp="1"/>
          </p:cNvSpPr>
          <p:nvPr>
            <p:ph type="title"/>
          </p:nvPr>
        </p:nvSpPr>
        <p:spPr/>
        <p:txBody>
          <a:bodyPr/>
          <a:lstStyle/>
          <a:p>
            <a:r>
              <a:rPr lang="en-US" dirty="0" smtClean="0"/>
              <a:t>IEEE 802.15.4 </a:t>
            </a:r>
            <a:r>
              <a:rPr lang="en-US" dirty="0" err="1" smtClean="0"/>
              <a:t>vs</a:t>
            </a:r>
            <a:r>
              <a:rPr lang="en-US" dirty="0" smtClean="0"/>
              <a:t> </a:t>
            </a:r>
            <a:r>
              <a:rPr lang="en-US" dirty="0" err="1" smtClean="0"/>
              <a:t>Zigbee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1550" y="38100"/>
            <a:ext cx="8751888" cy="708025"/>
          </a:xfrm>
          <a:prstGeom prst="rect">
            <a:avLst/>
          </a:prstGeom>
          <a:noFill/>
        </p:spPr>
        <p:txBody>
          <a:bodyPr>
            <a:spAutoFit/>
          </a:bodyPr>
          <a:lstStyle/>
          <a:p>
            <a:pPr algn="l">
              <a:defRPr/>
            </a:pPr>
            <a:r>
              <a:rPr lang="en-US" sz="4000" dirty="0">
                <a:solidFill>
                  <a:schemeClr val="tx2">
                    <a:lumMod val="75000"/>
                  </a:schemeClr>
                </a:solidFill>
                <a:latin typeface="+mj-lt"/>
              </a:rPr>
              <a:t>Required mechanisms </a:t>
            </a:r>
          </a:p>
        </p:txBody>
      </p:sp>
      <p:sp>
        <p:nvSpPr>
          <p:cNvPr id="75779" name="AutoShape 2" descr="https://encrypted-tbn2.gstatic.com/images?q=tbn:ANd9GcTVE5DyhzrRCl85RCb62oyvN0kbatqB7Linns23ebZc0MRQHUEB"/>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sp>
        <p:nvSpPr>
          <p:cNvPr id="75780" name="Rectangle 5"/>
          <p:cNvSpPr>
            <a:spLocks noChangeArrowheads="1"/>
          </p:cNvSpPr>
          <p:nvPr/>
        </p:nvSpPr>
        <p:spPr bwMode="auto">
          <a:xfrm>
            <a:off x="827088" y="1268413"/>
            <a:ext cx="7705725" cy="215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ts val="2300"/>
              </a:lnSpc>
              <a:spcBef>
                <a:spcPct val="0"/>
              </a:spcBef>
              <a:buFontTx/>
              <a:buNone/>
            </a:pPr>
            <a:endParaRPr lang="en-CA" altLang="en-US" sz="1600">
              <a:solidFill>
                <a:srgbClr val="000000"/>
              </a:solidFill>
              <a:latin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6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p:txBody>
      </p:sp>
      <p:sp>
        <p:nvSpPr>
          <p:cNvPr id="2" name="Rectangle 1"/>
          <p:cNvSpPr/>
          <p:nvPr/>
        </p:nvSpPr>
        <p:spPr>
          <a:xfrm>
            <a:off x="460375" y="1284288"/>
            <a:ext cx="8288338" cy="5402262"/>
          </a:xfrm>
          <a:prstGeom prst="rect">
            <a:avLst/>
          </a:prstGeom>
        </p:spPr>
        <p:txBody>
          <a:bodyPr>
            <a:spAutoFit/>
          </a:bodyPr>
          <a:lstStyle/>
          <a:p>
            <a:pPr marL="285750" indent="-285750" algn="l">
              <a:lnSpc>
                <a:spcPts val="2530"/>
              </a:lnSpc>
              <a:buFont typeface="Arial" pitchFamily="34" charset="0"/>
              <a:buChar char="•"/>
              <a:defRPr/>
            </a:pPr>
            <a:r>
              <a:rPr lang="en-CA" sz="2400" dirty="0">
                <a:solidFill>
                  <a:srgbClr val="000000"/>
                </a:solidFill>
                <a:latin typeface="Arial Narrow" pitchFamily="34" charset="0"/>
                <a:cs typeface="Arial"/>
              </a:rPr>
              <a:t>Multi-hop wireless communication</a:t>
            </a:r>
            <a:endParaRPr lang="en-CA" sz="2400" dirty="0">
              <a:solidFill>
                <a:srgbClr val="000000"/>
              </a:solidFill>
              <a:latin typeface="Arial Narrow" pitchFamily="34" charset="0"/>
            </a:endParaRPr>
          </a:p>
          <a:p>
            <a:pPr marL="285750" indent="-285750" algn="l">
              <a:lnSpc>
                <a:spcPts val="2530"/>
              </a:lnSpc>
              <a:buFont typeface="Arial" pitchFamily="34" charset="0"/>
              <a:buChar char="•"/>
              <a:defRPr/>
            </a:pPr>
            <a:r>
              <a:rPr lang="en-CA" sz="2400" dirty="0">
                <a:solidFill>
                  <a:srgbClr val="000000"/>
                </a:solidFill>
                <a:latin typeface="Arial Narrow" pitchFamily="34" charset="0"/>
                <a:cs typeface="Arial"/>
              </a:rPr>
              <a:t>Energy-efficient operation</a:t>
            </a:r>
          </a:p>
          <a:p>
            <a:pPr algn="l">
              <a:lnSpc>
                <a:spcPts val="2530"/>
              </a:lnSpc>
              <a:defRPr/>
            </a:pPr>
            <a:r>
              <a:rPr lang="en-CA" sz="2400" dirty="0">
                <a:solidFill>
                  <a:srgbClr val="000000"/>
                </a:solidFill>
                <a:latin typeface="Arial Narrow" pitchFamily="34" charset="0"/>
                <a:cs typeface="Arial"/>
              </a:rPr>
              <a:t>	Both for communication and computation, sensing,</a:t>
            </a:r>
            <a:r>
              <a:rPr lang="en-CA" sz="2400" dirty="0">
                <a:solidFill>
                  <a:srgbClr val="000000"/>
                </a:solidFill>
                <a:latin typeface="Arial Narrow" pitchFamily="34" charset="0"/>
              </a:rPr>
              <a:t/>
            </a:r>
            <a:br>
              <a:rPr lang="en-CA" sz="2400" dirty="0">
                <a:solidFill>
                  <a:srgbClr val="000000"/>
                </a:solidFill>
                <a:latin typeface="Arial Narrow" pitchFamily="34" charset="0"/>
              </a:rPr>
            </a:br>
            <a:r>
              <a:rPr lang="en-CA" sz="2400" dirty="0">
                <a:solidFill>
                  <a:srgbClr val="000000"/>
                </a:solidFill>
                <a:latin typeface="Arial Narrow" pitchFamily="34" charset="0"/>
              </a:rPr>
              <a:t>	</a:t>
            </a:r>
            <a:r>
              <a:rPr lang="en-CA" sz="2400" dirty="0">
                <a:solidFill>
                  <a:srgbClr val="000000"/>
                </a:solidFill>
                <a:latin typeface="Arial Narrow" pitchFamily="34" charset="0"/>
                <a:cs typeface="Arial"/>
              </a:rPr>
              <a:t>actuating</a:t>
            </a:r>
          </a:p>
          <a:p>
            <a:pPr marL="285750" indent="-285750" algn="l">
              <a:lnSpc>
                <a:spcPts val="2530"/>
              </a:lnSpc>
              <a:buFont typeface="Arial" pitchFamily="34" charset="0"/>
              <a:buChar char="•"/>
              <a:defRPr/>
            </a:pPr>
            <a:r>
              <a:rPr lang="en-CA" sz="2400" dirty="0">
                <a:solidFill>
                  <a:srgbClr val="000000"/>
                </a:solidFill>
                <a:latin typeface="Arial Narrow" pitchFamily="34" charset="0"/>
                <a:cs typeface="Arial"/>
              </a:rPr>
              <a:t> Auto-configuration</a:t>
            </a:r>
          </a:p>
          <a:p>
            <a:pPr algn="l">
              <a:lnSpc>
                <a:spcPts val="2530"/>
              </a:lnSpc>
              <a:defRPr/>
            </a:pPr>
            <a:r>
              <a:rPr lang="en-CA" sz="2400" dirty="0">
                <a:solidFill>
                  <a:srgbClr val="000000"/>
                </a:solidFill>
                <a:latin typeface="Arial Narrow" pitchFamily="34" charset="0"/>
                <a:cs typeface="Arial"/>
              </a:rPr>
              <a:t>	Manual configuration just not an option</a:t>
            </a:r>
            <a:endParaRPr lang="en-CA" sz="2400" dirty="0">
              <a:solidFill>
                <a:srgbClr val="000000"/>
              </a:solidFill>
              <a:latin typeface="Arial Narrow" pitchFamily="34" charset="0"/>
            </a:endParaRPr>
          </a:p>
          <a:p>
            <a:pPr marL="285750" indent="-285750" algn="l">
              <a:lnSpc>
                <a:spcPts val="2530"/>
              </a:lnSpc>
              <a:buFont typeface="Arial" pitchFamily="34" charset="0"/>
              <a:buChar char="•"/>
              <a:defRPr/>
            </a:pPr>
            <a:r>
              <a:rPr lang="en-CA" sz="2400" dirty="0">
                <a:solidFill>
                  <a:srgbClr val="000000"/>
                </a:solidFill>
                <a:latin typeface="Arial Narrow" pitchFamily="34" charset="0"/>
                <a:cs typeface="Arial"/>
              </a:rPr>
              <a:t>Collaboration &amp; in-network processing</a:t>
            </a:r>
          </a:p>
          <a:p>
            <a:pPr algn="l">
              <a:lnSpc>
                <a:spcPts val="3150"/>
              </a:lnSpc>
              <a:defRPr/>
            </a:pPr>
            <a:r>
              <a:rPr lang="en-CA" sz="2400" dirty="0">
                <a:solidFill>
                  <a:srgbClr val="000000"/>
                </a:solidFill>
                <a:latin typeface="Arial Narrow" pitchFamily="34" charset="0"/>
                <a:cs typeface="Arial"/>
              </a:rPr>
              <a:t> 	Nodes in the network collaborate towards a joint goal</a:t>
            </a:r>
            <a:r>
              <a:rPr lang="en-CA" sz="2400" dirty="0">
                <a:solidFill>
                  <a:srgbClr val="000000"/>
                </a:solidFill>
                <a:latin typeface="Arial Narrow" pitchFamily="34" charset="0"/>
              </a:rPr>
              <a:t/>
            </a:r>
            <a:br>
              <a:rPr lang="en-CA" sz="2400" dirty="0">
                <a:solidFill>
                  <a:srgbClr val="000000"/>
                </a:solidFill>
                <a:latin typeface="Arial Narrow" pitchFamily="34" charset="0"/>
              </a:rPr>
            </a:br>
            <a:r>
              <a:rPr lang="en-CA" sz="2400" dirty="0">
                <a:solidFill>
                  <a:srgbClr val="9999CC"/>
                </a:solidFill>
                <a:latin typeface="Arial Narrow" pitchFamily="34" charset="0"/>
                <a:cs typeface="Arial Unicode MS"/>
              </a:rPr>
              <a:t></a:t>
            </a:r>
            <a:r>
              <a:rPr lang="en-CA" sz="2400" dirty="0">
                <a:solidFill>
                  <a:srgbClr val="000000"/>
                </a:solidFill>
                <a:latin typeface="Arial Narrow" pitchFamily="34" charset="0"/>
                <a:cs typeface="Arial"/>
              </a:rPr>
              <a:t> 	Pre-processing data in network can greatly improve efficiency</a:t>
            </a:r>
          </a:p>
          <a:p>
            <a:pPr>
              <a:lnSpc>
                <a:spcPts val="2530"/>
              </a:lnSpc>
              <a:defRPr/>
            </a:pPr>
            <a:endParaRPr lang="en-CA" sz="2400" dirty="0">
              <a:solidFill>
                <a:srgbClr val="000000"/>
              </a:solidFill>
              <a:latin typeface="Arial Narrow" pitchFamily="34" charset="0"/>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p:txBody>
      </p:sp>
    </p:spTree>
    <p:extLst>
      <p:ext uri="{BB962C8B-B14F-4D97-AF65-F5344CB8AC3E}">
        <p14:creationId xmlns:p14="http://schemas.microsoft.com/office/powerpoint/2010/main" xmlns="" val="292401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1550" y="38100"/>
            <a:ext cx="8751888" cy="708025"/>
          </a:xfrm>
          <a:prstGeom prst="rect">
            <a:avLst/>
          </a:prstGeom>
          <a:noFill/>
        </p:spPr>
        <p:txBody>
          <a:bodyPr>
            <a:spAutoFit/>
          </a:bodyPr>
          <a:lstStyle/>
          <a:p>
            <a:pPr algn="l">
              <a:defRPr/>
            </a:pPr>
            <a:r>
              <a:rPr lang="en-US" sz="4000" dirty="0">
                <a:solidFill>
                  <a:schemeClr val="tx2">
                    <a:lumMod val="75000"/>
                  </a:schemeClr>
                </a:solidFill>
                <a:latin typeface="+mj-lt"/>
              </a:rPr>
              <a:t>Required mechanisms (Cont.)</a:t>
            </a:r>
          </a:p>
        </p:txBody>
      </p:sp>
      <p:sp>
        <p:nvSpPr>
          <p:cNvPr id="76803" name="AutoShape 2" descr="https://encrypted-tbn2.gstatic.com/images?q=tbn:ANd9GcTVE5DyhzrRCl85RCb62oyvN0kbatqB7Linns23ebZc0MRQHUEB"/>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sp>
        <p:nvSpPr>
          <p:cNvPr id="76804" name="Rectangle 5"/>
          <p:cNvSpPr>
            <a:spLocks noChangeArrowheads="1"/>
          </p:cNvSpPr>
          <p:nvPr/>
        </p:nvSpPr>
        <p:spPr bwMode="auto">
          <a:xfrm>
            <a:off x="827088" y="1268413"/>
            <a:ext cx="7705725" cy="215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ts val="2300"/>
              </a:lnSpc>
              <a:spcBef>
                <a:spcPct val="0"/>
              </a:spcBef>
              <a:buFontTx/>
              <a:buNone/>
            </a:pPr>
            <a:endParaRPr lang="en-CA" altLang="en-US" sz="1600">
              <a:solidFill>
                <a:srgbClr val="000000"/>
              </a:solidFill>
              <a:latin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6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a:p>
            <a:pPr eaLnBrk="1" hangingPunct="1">
              <a:lnSpc>
                <a:spcPts val="2300"/>
              </a:lnSpc>
              <a:spcBef>
                <a:spcPct val="0"/>
              </a:spcBef>
              <a:buFontTx/>
              <a:buNone/>
            </a:pPr>
            <a:endParaRPr lang="en-CA" altLang="en-US" sz="1800">
              <a:solidFill>
                <a:srgbClr val="000000"/>
              </a:solidFill>
              <a:latin typeface="Arial" charset="0"/>
              <a:cs typeface="Arial" charset="0"/>
            </a:endParaRPr>
          </a:p>
        </p:txBody>
      </p:sp>
      <p:sp>
        <p:nvSpPr>
          <p:cNvPr id="2" name="Rectangle 1"/>
          <p:cNvSpPr/>
          <p:nvPr/>
        </p:nvSpPr>
        <p:spPr>
          <a:xfrm>
            <a:off x="460375" y="1284288"/>
            <a:ext cx="8288338" cy="7871386"/>
          </a:xfrm>
          <a:prstGeom prst="rect">
            <a:avLst/>
          </a:prstGeom>
        </p:spPr>
        <p:txBody>
          <a:bodyPr>
            <a:spAutoFit/>
          </a:bodyPr>
          <a:lstStyle/>
          <a:p>
            <a:pPr marL="285750" indent="-285750" algn="l">
              <a:lnSpc>
                <a:spcPts val="3680"/>
              </a:lnSpc>
              <a:buFont typeface="Arial" pitchFamily="34" charset="0"/>
              <a:buChar char="•"/>
              <a:defRPr/>
            </a:pPr>
            <a:r>
              <a:rPr lang="en-CA" sz="2400" dirty="0">
                <a:solidFill>
                  <a:srgbClr val="000000"/>
                </a:solidFill>
                <a:latin typeface="Arial Narrow" pitchFamily="34" charset="0"/>
                <a:cs typeface="Arial"/>
              </a:rPr>
              <a:t>Data centric networking</a:t>
            </a:r>
          </a:p>
          <a:p>
            <a:pPr algn="l">
              <a:defRPr/>
            </a:pPr>
            <a:r>
              <a:rPr lang="en-CA" sz="2400" dirty="0">
                <a:solidFill>
                  <a:srgbClr val="000000"/>
                </a:solidFill>
                <a:latin typeface="Arial Narrow" pitchFamily="34" charset="0"/>
                <a:cs typeface="Arial"/>
              </a:rPr>
              <a:t>	Focusing network design on </a:t>
            </a:r>
            <a:r>
              <a:rPr lang="en-CA" sz="2400" b="1" dirty="0">
                <a:solidFill>
                  <a:srgbClr val="000000"/>
                </a:solidFill>
                <a:latin typeface="Arial Narrow" pitchFamily="34" charset="0"/>
                <a:cs typeface="Arial Bold Italic"/>
              </a:rPr>
              <a:t>data</a:t>
            </a:r>
            <a:r>
              <a:rPr lang="en-CA" sz="2400" dirty="0">
                <a:solidFill>
                  <a:srgbClr val="000000"/>
                </a:solidFill>
                <a:latin typeface="Arial Narrow" pitchFamily="34" charset="0"/>
                <a:cs typeface="Arial"/>
              </a:rPr>
              <a:t>, not on </a:t>
            </a:r>
            <a:r>
              <a:rPr lang="en-CA" sz="2400" b="1" dirty="0">
                <a:solidFill>
                  <a:srgbClr val="000000"/>
                </a:solidFill>
                <a:latin typeface="Arial Narrow" pitchFamily="34" charset="0"/>
                <a:cs typeface="Arial Bold Italic"/>
              </a:rPr>
              <a:t>node identifies</a:t>
            </a:r>
            <a:r>
              <a:rPr lang="en-CA" sz="2400" dirty="0">
                <a:solidFill>
                  <a:srgbClr val="000000"/>
                </a:solidFill>
                <a:latin typeface="Arial Narrow" pitchFamily="34" charset="0"/>
                <a:cs typeface="Arial"/>
              </a:rPr>
              <a:t> (id-	centric 	networking)</a:t>
            </a:r>
          </a:p>
          <a:p>
            <a:pPr marL="285750" indent="-285750" algn="l">
              <a:buFont typeface="Arial" pitchFamily="34" charset="0"/>
              <a:buChar char="•"/>
              <a:defRPr/>
            </a:pPr>
            <a:r>
              <a:rPr lang="en-CA" sz="2400" spc="-10" dirty="0">
                <a:solidFill>
                  <a:srgbClr val="000000"/>
                </a:solidFill>
                <a:latin typeface="Arial Narrow" pitchFamily="34" charset="0"/>
                <a:cs typeface="Arial"/>
              </a:rPr>
              <a:t>Locality</a:t>
            </a:r>
          </a:p>
          <a:p>
            <a:pPr algn="l">
              <a:defRPr/>
            </a:pPr>
            <a:r>
              <a:rPr lang="en-CA" sz="2400" dirty="0">
                <a:solidFill>
                  <a:srgbClr val="000000"/>
                </a:solidFill>
                <a:latin typeface="Arial Narrow" pitchFamily="34" charset="0"/>
                <a:cs typeface="Arial"/>
              </a:rPr>
              <a:t>	Do things locally (on node or among nearby </a:t>
            </a:r>
            <a:r>
              <a:rPr lang="en-CA" sz="2400" dirty="0" err="1">
                <a:solidFill>
                  <a:srgbClr val="000000"/>
                </a:solidFill>
                <a:latin typeface="Arial Narrow" pitchFamily="34" charset="0"/>
                <a:cs typeface="Arial"/>
              </a:rPr>
              <a:t>neighbors</a:t>
            </a:r>
            <a:r>
              <a:rPr lang="en-CA" sz="2400" dirty="0">
                <a:solidFill>
                  <a:srgbClr val="000000"/>
                </a:solidFill>
                <a:latin typeface="Arial Narrow" pitchFamily="34" charset="0"/>
                <a:cs typeface="Arial"/>
              </a:rPr>
              <a:t>) as far as 	possible</a:t>
            </a:r>
          </a:p>
          <a:p>
            <a:pPr marL="285750" indent="-285750" algn="l">
              <a:buFont typeface="Arial" pitchFamily="34" charset="0"/>
              <a:buChar char="•"/>
              <a:defRPr/>
            </a:pPr>
            <a:r>
              <a:rPr lang="en-CA" sz="2400" dirty="0">
                <a:solidFill>
                  <a:srgbClr val="000000"/>
                </a:solidFill>
                <a:latin typeface="Arial Narrow" pitchFamily="34" charset="0"/>
                <a:cs typeface="Arial"/>
              </a:rPr>
              <a:t>Exploit </a:t>
            </a:r>
            <a:r>
              <a:rPr lang="en-CA" sz="2400" dirty="0" err="1">
                <a:solidFill>
                  <a:srgbClr val="000000"/>
                </a:solidFill>
                <a:latin typeface="Arial Narrow" pitchFamily="34" charset="0"/>
                <a:cs typeface="Arial"/>
              </a:rPr>
              <a:t>tradeoffs</a:t>
            </a:r>
            <a:endParaRPr lang="en-CA" sz="2400" dirty="0">
              <a:solidFill>
                <a:srgbClr val="000000"/>
              </a:solidFill>
              <a:latin typeface="Arial Narrow" pitchFamily="34" charset="0"/>
              <a:cs typeface="Arial"/>
            </a:endParaRPr>
          </a:p>
          <a:p>
            <a:pPr algn="l">
              <a:defRPr/>
            </a:pPr>
            <a:r>
              <a:rPr lang="en-CA" sz="2400" dirty="0">
                <a:solidFill>
                  <a:srgbClr val="000000"/>
                </a:solidFill>
                <a:latin typeface="Arial Narrow" pitchFamily="34" charset="0"/>
                <a:cs typeface="Arial"/>
              </a:rPr>
              <a:t>	E.g., between invested energy and accuracy</a:t>
            </a:r>
          </a:p>
          <a:p>
            <a:pPr marL="285750" indent="-285750">
              <a:buFont typeface="Arial" pitchFamily="34" charset="0"/>
              <a:buChar char="•"/>
              <a:defRPr/>
            </a:pPr>
            <a:endParaRPr lang="en-CA" dirty="0">
              <a:solidFill>
                <a:srgbClr val="000000"/>
              </a:solidFill>
              <a:latin typeface="Arial"/>
              <a:cs typeface="Arial"/>
            </a:endParaRPr>
          </a:p>
          <a:p>
            <a:pPr marL="285750" indent="-285750">
              <a:buFont typeface="Arial" pitchFamily="34" charset="0"/>
              <a:buChar char="•"/>
              <a:defRPr/>
            </a:pPr>
            <a:endParaRPr lang="en-CA" dirty="0">
              <a:solidFill>
                <a:srgbClr val="000000"/>
              </a:solidFill>
              <a:latin typeface="Arial"/>
              <a:cs typeface="Arial"/>
            </a:endParaRPr>
          </a:p>
          <a:p>
            <a:pPr>
              <a:defRPr/>
            </a:pPr>
            <a:endParaRPr lang="en-CA" dirty="0">
              <a:solidFill>
                <a:srgbClr val="000000"/>
              </a:solidFill>
              <a:latin typeface="Arial"/>
              <a:cs typeface="Arial"/>
            </a:endParaRPr>
          </a:p>
          <a:p>
            <a:pPr marL="285750" indent="-285750">
              <a:buFont typeface="Arial" pitchFamily="34" charset="0"/>
              <a:buChar char="•"/>
              <a:defRPr/>
            </a:pPr>
            <a:endParaRPr lang="en-CA" spc="-10" dirty="0">
              <a:solidFill>
                <a:srgbClr val="000000"/>
              </a:solidFill>
              <a:latin typeface="Arial"/>
              <a:cs typeface="Arial"/>
            </a:endParaRPr>
          </a:p>
          <a:p>
            <a:pPr>
              <a:defRPr/>
            </a:pPr>
            <a:endParaRPr lang="en-CA" dirty="0">
              <a:solidFill>
                <a:srgbClr val="000000"/>
              </a:solidFill>
              <a:latin typeface="Arial"/>
              <a:cs typeface="Arial"/>
            </a:endParaRPr>
          </a:p>
          <a:p>
            <a:pPr>
              <a:lnSpc>
                <a:spcPts val="3680"/>
              </a:lnSpc>
              <a:defRPr/>
            </a:pPr>
            <a:endParaRPr lang="en-CA" dirty="0">
              <a:solidFill>
                <a:srgbClr val="000000"/>
              </a:solidFill>
              <a:latin typeface="Arial"/>
              <a:cs typeface="Arial"/>
            </a:endParaRPr>
          </a:p>
          <a:p>
            <a:pPr>
              <a:lnSpc>
                <a:spcPts val="3680"/>
              </a:lnSpc>
              <a:defRPr/>
            </a:pPr>
            <a:endParaRPr lang="en-CA" sz="1600" dirty="0">
              <a:solidFill>
                <a:srgbClr val="000000"/>
              </a:solidFil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a:p>
            <a:pPr>
              <a:lnSpc>
                <a:spcPts val="2530"/>
              </a:lnSpc>
              <a:defRPr/>
            </a:pPr>
            <a:endParaRPr lang="en-CA" dirty="0">
              <a:solidFill>
                <a:srgbClr val="000000"/>
              </a:solidFill>
              <a:latin typeface="Arial"/>
              <a:cs typeface="Arial"/>
            </a:endParaRPr>
          </a:p>
        </p:txBody>
      </p:sp>
    </p:spTree>
    <p:extLst>
      <p:ext uri="{BB962C8B-B14F-4D97-AF65-F5344CB8AC3E}">
        <p14:creationId xmlns:p14="http://schemas.microsoft.com/office/powerpoint/2010/main" xmlns="" val="561912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36</a:t>
            </a:fld>
            <a:endParaRPr lang="en-US"/>
          </a:p>
        </p:txBody>
      </p:sp>
      <p:sp>
        <p:nvSpPr>
          <p:cNvPr id="3" name="Title 2"/>
          <p:cNvSpPr>
            <a:spLocks noGrp="1"/>
          </p:cNvSpPr>
          <p:nvPr>
            <p:ph type="title"/>
          </p:nvPr>
        </p:nvSpPr>
        <p:spPr/>
        <p:txBody>
          <a:bodyPr/>
          <a:lstStyle/>
          <a:p>
            <a:r>
              <a:rPr lang="en-US" dirty="0" smtClean="0"/>
              <a:t>WSN Open Source Tools</a:t>
            </a:r>
            <a:endParaRPr lang="en-US"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0" y="1752600"/>
            <a:ext cx="7086600" cy="441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ransition>
    <p:wheel spokes="2"/>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to network simulation through the OMNET++</a:t>
            </a:r>
          </a:p>
          <a:p>
            <a:pPr lvl="1"/>
            <a:r>
              <a:rPr lang="en-US" dirty="0" smtClean="0"/>
              <a:t>What is OMNET++?</a:t>
            </a:r>
          </a:p>
          <a:p>
            <a:pPr lvl="1"/>
            <a:r>
              <a:rPr lang="en-US" dirty="0" smtClean="0"/>
              <a:t>What is a network? </a:t>
            </a:r>
          </a:p>
          <a:p>
            <a:pPr lvl="1"/>
            <a:r>
              <a:rPr lang="en-US" dirty="0" smtClean="0"/>
              <a:t>What is a simulation?</a:t>
            </a:r>
          </a:p>
          <a:p>
            <a:pPr lvl="1"/>
            <a:r>
              <a:rPr lang="en-US" dirty="0" smtClean="0"/>
              <a:t>What does OMNET++ provide?</a:t>
            </a:r>
          </a:p>
          <a:p>
            <a:pPr>
              <a:buNone/>
            </a:pP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37</a:t>
            </a:fld>
            <a:endParaRPr lang="en-US"/>
          </a:p>
        </p:txBody>
      </p:sp>
      <p:sp>
        <p:nvSpPr>
          <p:cNvPr id="4" name="Title 3"/>
          <p:cNvSpPr>
            <a:spLocks noGrp="1"/>
          </p:cNvSpPr>
          <p:nvPr>
            <p:ph type="title"/>
          </p:nvPr>
        </p:nvSpPr>
        <p:spPr/>
        <p:txBody>
          <a:bodyPr/>
          <a:lstStyle/>
          <a:p>
            <a:r>
              <a:rPr lang="en-US" dirty="0" smtClean="0"/>
              <a:t>Lab Assignment-1</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Design and configure a simple network model, collect statistics and analyze network performance</a:t>
            </a:r>
          </a:p>
          <a:p>
            <a:pPr lvl="1"/>
            <a:r>
              <a:rPr lang="en-US" dirty="0" smtClean="0"/>
              <a:t>Network topology</a:t>
            </a:r>
          </a:p>
          <a:p>
            <a:pPr lvl="1"/>
            <a:r>
              <a:rPr lang="en-US" dirty="0" smtClean="0"/>
              <a:t>Scenario (interaction between </a:t>
            </a:r>
            <a:r>
              <a:rPr lang="en-US" dirty="0" err="1" smtClean="0"/>
              <a:t>i</a:t>
            </a:r>
            <a:r>
              <a:rPr lang="en-US" dirty="0" smtClean="0"/>
              <a:t>/p data and o/p data)</a:t>
            </a:r>
          </a:p>
          <a:p>
            <a:pPr lvl="1"/>
            <a:r>
              <a:rPr lang="en-US" dirty="0" smtClean="0"/>
              <a:t>Network parameters (simulation time, frames generated, protocols used etc)</a:t>
            </a:r>
          </a:p>
          <a:p>
            <a:pPr lvl="1"/>
            <a:r>
              <a:rPr lang="en-US" dirty="0" smtClean="0"/>
              <a:t>Network performance metrics (throughput, frames dropped, etc.)</a:t>
            </a:r>
          </a:p>
          <a:p>
            <a:pPr lvl="1"/>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38</a:t>
            </a:fld>
            <a:endParaRPr lang="en-US"/>
          </a:p>
        </p:txBody>
      </p:sp>
      <p:sp>
        <p:nvSpPr>
          <p:cNvPr id="4" name="Title 3"/>
          <p:cNvSpPr>
            <a:spLocks noGrp="1"/>
          </p:cNvSpPr>
          <p:nvPr>
            <p:ph type="title"/>
          </p:nvPr>
        </p:nvSpPr>
        <p:spPr/>
        <p:txBody>
          <a:bodyPr/>
          <a:lstStyle/>
          <a:p>
            <a:r>
              <a:rPr lang="en-US" dirty="0" smtClean="0"/>
              <a:t>Lab Assignment-2</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 Introduction of Wireless sensor network applications and its simulation. </a:t>
            </a:r>
          </a:p>
          <a:p>
            <a:r>
              <a:rPr lang="en-US" dirty="0" smtClean="0"/>
              <a:t> Network Simulator installation of wireless sensor network. </a:t>
            </a:r>
          </a:p>
          <a:p>
            <a:r>
              <a:rPr lang="en-US" dirty="0" smtClean="0"/>
              <a:t>Write TCL script for transmission between mobile nodes. </a:t>
            </a:r>
          </a:p>
          <a:p>
            <a:r>
              <a:rPr lang="en-US" dirty="0" smtClean="0"/>
              <a:t>Write TCL script for sensor nodes with different parameters. </a:t>
            </a:r>
          </a:p>
          <a:p>
            <a:r>
              <a:rPr lang="en-US" dirty="0" smtClean="0"/>
              <a:t>Generate </a:t>
            </a:r>
            <a:r>
              <a:rPr lang="en-US" dirty="0" err="1" smtClean="0"/>
              <a:t>tcl</a:t>
            </a:r>
            <a:r>
              <a:rPr lang="en-US" dirty="0" smtClean="0"/>
              <a:t> script for </a:t>
            </a:r>
            <a:r>
              <a:rPr lang="en-US" dirty="0" err="1" smtClean="0"/>
              <a:t>udp</a:t>
            </a:r>
            <a:r>
              <a:rPr lang="en-US" dirty="0" smtClean="0"/>
              <a:t> and CBR traffic in WSN nodes. </a:t>
            </a:r>
          </a:p>
          <a:p>
            <a:r>
              <a:rPr lang="en-US" dirty="0" smtClean="0"/>
              <a:t>Generate </a:t>
            </a:r>
            <a:r>
              <a:rPr lang="en-US" dirty="0" err="1" smtClean="0"/>
              <a:t>tcl</a:t>
            </a:r>
            <a:r>
              <a:rPr lang="en-US" dirty="0" smtClean="0"/>
              <a:t> script for TCP and CBR traffic in WSN nodes. </a:t>
            </a:r>
          </a:p>
          <a:p>
            <a:r>
              <a:rPr lang="en-US" dirty="0" smtClean="0"/>
              <a:t>Implementation of routing protocol in NS2 for AODV protocol. </a:t>
            </a:r>
          </a:p>
          <a:p>
            <a:r>
              <a:rPr lang="en-US" dirty="0" smtClean="0"/>
              <a:t>Implementation of routing protocol in NS2 for DSR protocol. </a:t>
            </a:r>
          </a:p>
          <a:p>
            <a:r>
              <a:rPr lang="en-US" dirty="0" smtClean="0"/>
              <a:t>Implementation of routing protocol in NS2 for TORA protocol. </a:t>
            </a:r>
          </a:p>
          <a:p>
            <a:r>
              <a:rPr lang="en-US" dirty="0" smtClean="0"/>
              <a:t>Study other wireless sensor network simulators (</a:t>
            </a:r>
            <a:r>
              <a:rPr lang="en-US" dirty="0" err="1" smtClean="0"/>
              <a:t>Mannasim</a:t>
            </a:r>
            <a:r>
              <a:rPr lang="en-US" dirty="0" smtClean="0"/>
              <a:t>. </a:t>
            </a:r>
            <a:r>
              <a:rPr lang="en-US" dirty="0" err="1" smtClean="0"/>
              <a:t>Contiki</a:t>
            </a:r>
            <a:r>
              <a:rPr lang="en-US" dirty="0" smtClean="0"/>
              <a:t>.)</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39</a:t>
            </a:fld>
            <a:endParaRPr lang="en-US"/>
          </a:p>
        </p:txBody>
      </p:sp>
      <p:sp>
        <p:nvSpPr>
          <p:cNvPr id="4" name="Title 3"/>
          <p:cNvSpPr>
            <a:spLocks noGrp="1"/>
          </p:cNvSpPr>
          <p:nvPr>
            <p:ph type="title"/>
          </p:nvPr>
        </p:nvSpPr>
        <p:spPr/>
        <p:txBody>
          <a:bodyPr/>
          <a:lstStyle/>
          <a:p>
            <a:r>
              <a:rPr lang="en-US" dirty="0" smtClean="0"/>
              <a:t>List of Lab Experiments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err="1" smtClean="0">
                <a:latin typeface="Arial" pitchFamily="34" charset="0"/>
                <a:cs typeface="Arial" pitchFamily="34" charset="0"/>
              </a:rPr>
              <a:t>Feng</a:t>
            </a:r>
            <a:r>
              <a:rPr lang="en-US" sz="2000" dirty="0" smtClean="0">
                <a:latin typeface="Arial" pitchFamily="34" charset="0"/>
                <a:cs typeface="Arial" pitchFamily="34" charset="0"/>
              </a:rPr>
              <a:t> Zhao, </a:t>
            </a:r>
            <a:r>
              <a:rPr lang="en-US" sz="2000" dirty="0" err="1" smtClean="0">
                <a:latin typeface="Arial" pitchFamily="34" charset="0"/>
                <a:cs typeface="Arial" pitchFamily="34" charset="0"/>
              </a:rPr>
              <a:t>Leonidas</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Guibas</a:t>
            </a:r>
            <a:r>
              <a:rPr lang="en-US" sz="2000" dirty="0" smtClean="0">
                <a:latin typeface="Arial" pitchFamily="34" charset="0"/>
                <a:cs typeface="Arial" pitchFamily="34" charset="0"/>
              </a:rPr>
              <a:t>, “ Wireless Sensor </a:t>
            </a:r>
            <a:r>
              <a:rPr lang="en-US" sz="2000" dirty="0" err="1" smtClean="0">
                <a:latin typeface="Arial" pitchFamily="34" charset="0"/>
                <a:cs typeface="Arial" pitchFamily="34" charset="0"/>
              </a:rPr>
              <a:t>Network”,Elsevier</a:t>
            </a:r>
            <a:r>
              <a:rPr lang="en-US" sz="2000" dirty="0" smtClean="0">
                <a:latin typeface="Arial" pitchFamily="34" charset="0"/>
                <a:cs typeface="Arial" pitchFamily="34" charset="0"/>
              </a:rPr>
              <a:t>, 1st Ed. 2004 </a:t>
            </a:r>
          </a:p>
          <a:p>
            <a:r>
              <a:rPr lang="en-US" sz="2000" dirty="0" err="1" smtClean="0">
                <a:latin typeface="Arial" pitchFamily="34" charset="0"/>
                <a:cs typeface="Arial" pitchFamily="34" charset="0"/>
              </a:rPr>
              <a:t>Kazem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Sohraby</a:t>
            </a:r>
            <a:r>
              <a:rPr lang="en-US" sz="2000" dirty="0" smtClean="0">
                <a:latin typeface="Arial" pitchFamily="34" charset="0"/>
                <a:cs typeface="Arial" pitchFamily="34" charset="0"/>
              </a:rPr>
              <a:t>, Daniel </a:t>
            </a:r>
            <a:r>
              <a:rPr lang="en-US" sz="2000" dirty="0" err="1" smtClean="0">
                <a:latin typeface="Arial" pitchFamily="34" charset="0"/>
                <a:cs typeface="Arial" pitchFamily="34" charset="0"/>
              </a:rPr>
              <a:t>Minoli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Taieb</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Zanti</a:t>
            </a:r>
            <a:r>
              <a:rPr lang="en-US" sz="2000" dirty="0" smtClean="0">
                <a:latin typeface="Arial" pitchFamily="34" charset="0"/>
                <a:cs typeface="Arial" pitchFamily="34" charset="0"/>
              </a:rPr>
              <a:t>, “Wireless Sensor Network: Technology, Protocols and Application”, John Wiley and Sons 1st Ed., 2007</a:t>
            </a:r>
          </a:p>
          <a:p>
            <a:r>
              <a:rPr lang="en-US" sz="2000" dirty="0" smtClean="0">
                <a:latin typeface="Arial" pitchFamily="34" charset="0"/>
                <a:cs typeface="Arial" pitchFamily="34" charset="0"/>
              </a:rPr>
              <a:t>Wireless Sensor Networks by </a:t>
            </a:r>
            <a:r>
              <a:rPr lang="en-US" sz="2000" dirty="0" err="1" smtClean="0">
                <a:latin typeface="Arial" pitchFamily="34" charset="0"/>
                <a:cs typeface="Arial" pitchFamily="34" charset="0"/>
              </a:rPr>
              <a:t>Raghavendra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Sivalingam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Znati</a:t>
            </a:r>
            <a:r>
              <a:rPr lang="en-US" sz="2000" dirty="0" smtClean="0">
                <a:latin typeface="Arial" pitchFamily="34" charset="0"/>
                <a:cs typeface="Arial" pitchFamily="34" charset="0"/>
              </a:rPr>
              <a:t>/ Springer India </a:t>
            </a:r>
          </a:p>
          <a:p>
            <a:r>
              <a:rPr lang="en-US" sz="2000" dirty="0" err="1" smtClean="0">
                <a:latin typeface="Arial" pitchFamily="34" charset="0"/>
                <a:cs typeface="Arial" pitchFamily="34" charset="0"/>
              </a:rPr>
              <a:t>Jochen</a:t>
            </a:r>
            <a:r>
              <a:rPr lang="en-US" sz="2000" dirty="0" smtClean="0">
                <a:latin typeface="Arial" pitchFamily="34" charset="0"/>
                <a:cs typeface="Arial" pitchFamily="34" charset="0"/>
              </a:rPr>
              <a:t> Schiller, "Mobile Communications", Pearson Education, 2</a:t>
            </a:r>
            <a:r>
              <a:rPr lang="en-US" sz="2000" baseline="30000" dirty="0" smtClean="0">
                <a:latin typeface="Arial" pitchFamily="34" charset="0"/>
                <a:cs typeface="Arial" pitchFamily="34" charset="0"/>
              </a:rPr>
              <a:t>nd</a:t>
            </a:r>
            <a:r>
              <a:rPr lang="en-US" sz="2000" dirty="0" smtClean="0">
                <a:latin typeface="Arial" pitchFamily="34" charset="0"/>
                <a:cs typeface="Arial" pitchFamily="34" charset="0"/>
              </a:rPr>
              <a:t> Edition, 2003</a:t>
            </a:r>
            <a:endParaRPr lang="en-US" sz="2000"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4</a:t>
            </a:fld>
            <a:endParaRPr lang="en-US"/>
          </a:p>
        </p:txBody>
      </p:sp>
      <p:sp>
        <p:nvSpPr>
          <p:cNvPr id="4" name="Title 3"/>
          <p:cNvSpPr>
            <a:spLocks noGrp="1"/>
          </p:cNvSpPr>
          <p:nvPr>
            <p:ph type="title"/>
          </p:nvPr>
        </p:nvSpPr>
        <p:spPr/>
        <p:txBody>
          <a:bodyPr/>
          <a:lstStyle/>
          <a:p>
            <a:r>
              <a:rPr lang="en-US" dirty="0" smtClean="0"/>
              <a:t>Books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smtClean="0"/>
              <a:t>Introduction to network simulators used for wireless Ad-Hoc and Sensor Networks. </a:t>
            </a:r>
          </a:p>
          <a:p>
            <a:r>
              <a:rPr lang="en-US" dirty="0" smtClean="0"/>
              <a:t>2. Introduction to TCL scripting: demonstration of one small network simulation script. </a:t>
            </a:r>
          </a:p>
          <a:p>
            <a:r>
              <a:rPr lang="en-US" dirty="0" smtClean="0"/>
              <a:t>3. To study various trace file formats of network simulators. </a:t>
            </a:r>
          </a:p>
          <a:p>
            <a:r>
              <a:rPr lang="en-US" dirty="0" smtClean="0"/>
              <a:t>4. To implement and compare various MAC layer protocols. </a:t>
            </a:r>
          </a:p>
          <a:p>
            <a:r>
              <a:rPr lang="en-US" dirty="0" smtClean="0"/>
              <a:t>5. To implement and compare AODV and DSR routing algorithms in MANET. </a:t>
            </a:r>
          </a:p>
          <a:p>
            <a:r>
              <a:rPr lang="en-US" dirty="0" smtClean="0"/>
              <a:t>6. To implement DSDV routing algorithms in MANET. </a:t>
            </a:r>
          </a:p>
          <a:p>
            <a:r>
              <a:rPr lang="en-US" dirty="0" smtClean="0"/>
              <a:t>7. To implement signal strength based link management routing protocols. </a:t>
            </a:r>
          </a:p>
          <a:p>
            <a:r>
              <a:rPr lang="en-US" dirty="0" smtClean="0"/>
              <a:t>8. To calculate and compare average throughput for various TCP variants. </a:t>
            </a:r>
          </a:p>
          <a:p>
            <a:r>
              <a:rPr lang="en-US" dirty="0" smtClean="0"/>
              <a:t>9. To implement and compare various routing protocols for wireless sensor networks. </a:t>
            </a:r>
          </a:p>
          <a:p>
            <a:r>
              <a:rPr lang="en-US" dirty="0" smtClean="0"/>
              <a:t>10. To study Ethereal / </a:t>
            </a:r>
            <a:r>
              <a:rPr lang="en-US" dirty="0" err="1" smtClean="0"/>
              <a:t>Wireshark</a:t>
            </a:r>
            <a:r>
              <a:rPr lang="en-US" dirty="0" smtClean="0"/>
              <a:t> software and analyze dump files. </a:t>
            </a:r>
          </a:p>
          <a:p>
            <a:r>
              <a:rPr lang="en-US" dirty="0" smtClean="0"/>
              <a:t>11. Seminar. </a:t>
            </a:r>
            <a:endParaRPr lang="en-US" smtClean="0"/>
          </a:p>
          <a:p>
            <a:r>
              <a:rPr lang="en-US" smtClean="0"/>
              <a:t>12</a:t>
            </a:r>
            <a:r>
              <a:rPr lang="en-US" dirty="0" smtClean="0"/>
              <a:t>. Mini project based on simulation. </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40</a:t>
            </a:fld>
            <a:endParaRPr lang="en-US"/>
          </a:p>
        </p:txBody>
      </p:sp>
      <p:sp>
        <p:nvSpPr>
          <p:cNvPr id="4" name="Title 3"/>
          <p:cNvSpPr>
            <a:spLocks noGrp="1"/>
          </p:cNvSpPr>
          <p:nvPr>
            <p:ph type="title"/>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088" y="38100"/>
            <a:ext cx="8753475" cy="708025"/>
          </a:xfrm>
          <a:prstGeom prst="rect">
            <a:avLst/>
          </a:prstGeom>
          <a:noFill/>
        </p:spPr>
        <p:txBody>
          <a:bodyPr>
            <a:spAutoFit/>
          </a:bodyPr>
          <a:lstStyle/>
          <a:p>
            <a:pPr algn="l">
              <a:defRPr/>
            </a:pPr>
            <a:r>
              <a:rPr lang="en-US" sz="4000" dirty="0">
                <a:solidFill>
                  <a:schemeClr val="tx2">
                    <a:lumMod val="75000"/>
                  </a:schemeClr>
                </a:solidFill>
                <a:latin typeface="+mj-lt"/>
              </a:rPr>
              <a:t>WSN Protocol Stack (Cont.)</a:t>
            </a:r>
          </a:p>
        </p:txBody>
      </p:sp>
      <p:sp>
        <p:nvSpPr>
          <p:cNvPr id="70659" name="AutoShape 2" descr="https://encrypted-tbn2.gstatic.com/images?q=tbn:ANd9GcTVE5DyhzrRCl85RCb62oyvN0kbatqB7Linns23ebZc0MRQHUEB"/>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pic>
        <p:nvPicPr>
          <p:cNvPr id="70660" name="Picture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9400" y="1916113"/>
            <a:ext cx="3371850" cy="395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
        <p:nvSpPr>
          <p:cNvPr id="70661" name="TextBox 5"/>
          <p:cNvSpPr txBox="1">
            <a:spLocks noChangeArrowheads="1"/>
          </p:cNvSpPr>
          <p:nvPr/>
        </p:nvSpPr>
        <p:spPr bwMode="auto">
          <a:xfrm>
            <a:off x="-138479" y="3048000"/>
            <a:ext cx="37211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Char char="•"/>
              <a:tabLst>
                <a:tab pos="114300" algn="l"/>
              </a:tabLst>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tabLst>
                <a:tab pos="114300" algn="l"/>
              </a:tabLst>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tabLst>
                <a:tab pos="114300" algn="l"/>
              </a:tabLst>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tabLst>
                <a:tab pos="114300" algn="l"/>
              </a:tabLst>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tabLst>
                <a:tab pos="114300" algn="l"/>
              </a:tabLst>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tabLst>
                <a:tab pos="114300" algn="l"/>
              </a:tabLst>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tabLst>
                <a:tab pos="114300" algn="l"/>
              </a:tabLst>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tabLst>
                <a:tab pos="114300" algn="l"/>
              </a:tabLst>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tabLst>
                <a:tab pos="114300" algn="l"/>
              </a:tabLst>
              <a:defRPr sz="2000">
                <a:solidFill>
                  <a:schemeClr val="tx1"/>
                </a:solidFill>
                <a:latin typeface="Comic Sans MS" pitchFamily="66" charset="0"/>
                <a:ea typeface="ＭＳ Ｐゴシック" pitchFamily="34" charset="-128"/>
              </a:defRPr>
            </a:lvl9pPr>
          </a:lstStyle>
          <a:p>
            <a:pPr eaLnBrk="1" hangingPunct="1">
              <a:lnSpc>
                <a:spcPts val="4200"/>
              </a:lnSpc>
              <a:spcBef>
                <a:spcPct val="0"/>
              </a:spcBef>
              <a:buFontTx/>
              <a:buNone/>
            </a:pPr>
            <a:r>
              <a:rPr lang="en-CA" altLang="en-US" sz="2400" dirty="0">
                <a:solidFill>
                  <a:srgbClr val="000000"/>
                </a:solidFill>
                <a:latin typeface="Tahoma" pitchFamily="34" charset="0"/>
                <a:cs typeface="Tahoma" pitchFamily="34" charset="0"/>
              </a:rPr>
              <a:t>Application</a:t>
            </a:r>
            <a:r>
              <a:rPr lang="en-CA" altLang="en-US" sz="2400" dirty="0">
                <a:solidFill>
                  <a:srgbClr val="000000"/>
                </a:solidFill>
                <a:latin typeface="Times New Roman" pitchFamily="18" charset="0"/>
                <a:cs typeface="Arial" charset="0"/>
              </a:rPr>
              <a:t/>
            </a:r>
            <a:br>
              <a:rPr lang="en-CA" altLang="en-US" sz="2400" dirty="0">
                <a:solidFill>
                  <a:srgbClr val="000000"/>
                </a:solidFill>
                <a:latin typeface="Times New Roman" pitchFamily="18" charset="0"/>
                <a:cs typeface="Arial" charset="0"/>
              </a:rPr>
            </a:br>
            <a:r>
              <a:rPr lang="en-CA" altLang="en-US" sz="2400" dirty="0">
                <a:solidFill>
                  <a:srgbClr val="000000"/>
                </a:solidFill>
                <a:latin typeface="Tahoma" pitchFamily="34" charset="0"/>
                <a:cs typeface="Tahoma" pitchFamily="34" charset="0"/>
              </a:rPr>
              <a:t>	Transport</a:t>
            </a:r>
          </a:p>
          <a:p>
            <a:pPr eaLnBrk="1" hangingPunct="1">
              <a:lnSpc>
                <a:spcPts val="4200"/>
              </a:lnSpc>
              <a:spcBef>
                <a:spcPct val="0"/>
              </a:spcBef>
              <a:buFontTx/>
              <a:buNone/>
            </a:pPr>
            <a:endParaRPr lang="en-CA" altLang="en-US" sz="2400" dirty="0">
              <a:solidFill>
                <a:srgbClr val="000000"/>
              </a:solidFill>
              <a:latin typeface="Verdana" pitchFamily="34" charset="0"/>
              <a:cs typeface="Arial" charset="0"/>
            </a:endParaRPr>
          </a:p>
        </p:txBody>
      </p:sp>
      <p:sp>
        <p:nvSpPr>
          <p:cNvPr id="8" name="TextBox 6"/>
          <p:cNvSpPr txBox="1"/>
          <p:nvPr/>
        </p:nvSpPr>
        <p:spPr>
          <a:xfrm>
            <a:off x="-49579" y="4267200"/>
            <a:ext cx="3543300" cy="508000"/>
          </a:xfrm>
          <a:prstGeom prst="rect">
            <a:avLst/>
          </a:prstGeom>
          <a:noFill/>
        </p:spPr>
        <p:txBody>
          <a:bodyPr wrap="none" lIns="0" tIns="0" rIns="0" bIns="0">
            <a:spAutoFit/>
          </a:bodyPr>
          <a:lstStyle/>
          <a:p>
            <a:pPr>
              <a:lnSpc>
                <a:spcPts val="2700"/>
              </a:lnSpc>
              <a:defRPr/>
            </a:pPr>
            <a:r>
              <a:rPr lang="en-CA" sz="2402" dirty="0">
                <a:solidFill>
                  <a:srgbClr val="000000"/>
                </a:solidFill>
                <a:latin typeface="Tahoma"/>
                <a:cs typeface="Tahoma"/>
              </a:rPr>
              <a:t>Network</a:t>
            </a:r>
          </a:p>
          <a:p>
            <a:pPr>
              <a:lnSpc>
                <a:spcPts val="2760"/>
              </a:lnSpc>
              <a:defRPr/>
            </a:pPr>
            <a:endParaRPr lang="en-CA" sz="2402" dirty="0">
              <a:solidFill>
                <a:srgbClr val="000000"/>
              </a:solidFill>
            </a:endParaRPr>
          </a:p>
        </p:txBody>
      </p:sp>
      <p:sp>
        <p:nvSpPr>
          <p:cNvPr id="70663" name="TextBox 7"/>
          <p:cNvSpPr txBox="1">
            <a:spLocks noChangeArrowheads="1"/>
          </p:cNvSpPr>
          <p:nvPr/>
        </p:nvSpPr>
        <p:spPr bwMode="auto">
          <a:xfrm>
            <a:off x="-81329" y="4775200"/>
            <a:ext cx="36068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ts val="2700"/>
              </a:lnSpc>
              <a:spcBef>
                <a:spcPct val="0"/>
              </a:spcBef>
              <a:buFontTx/>
              <a:buNone/>
            </a:pPr>
            <a:r>
              <a:rPr lang="en-CA" altLang="en-US" sz="2400" dirty="0">
                <a:solidFill>
                  <a:srgbClr val="000000"/>
                </a:solidFill>
                <a:latin typeface="Tahoma" pitchFamily="34" charset="0"/>
                <a:cs typeface="Tahoma" pitchFamily="34" charset="0"/>
              </a:rPr>
              <a:t>Data Link</a:t>
            </a:r>
          </a:p>
          <a:p>
            <a:pPr eaLnBrk="1" hangingPunct="1">
              <a:lnSpc>
                <a:spcPts val="2763"/>
              </a:lnSpc>
              <a:spcBef>
                <a:spcPct val="0"/>
              </a:spcBef>
              <a:buFontTx/>
              <a:buNone/>
            </a:pPr>
            <a:endParaRPr lang="en-CA" altLang="en-US" sz="2400" dirty="0">
              <a:solidFill>
                <a:srgbClr val="000000"/>
              </a:solidFill>
              <a:latin typeface="Verdana" pitchFamily="34" charset="0"/>
              <a:cs typeface="Arial" charset="0"/>
            </a:endParaRPr>
          </a:p>
        </p:txBody>
      </p:sp>
      <p:sp>
        <p:nvSpPr>
          <p:cNvPr id="11" name="TextBox 8"/>
          <p:cNvSpPr txBox="1"/>
          <p:nvPr/>
        </p:nvSpPr>
        <p:spPr>
          <a:xfrm>
            <a:off x="-156064" y="5245100"/>
            <a:ext cx="3505200" cy="508000"/>
          </a:xfrm>
          <a:prstGeom prst="rect">
            <a:avLst/>
          </a:prstGeom>
          <a:noFill/>
        </p:spPr>
        <p:txBody>
          <a:bodyPr wrap="none" lIns="0" tIns="0" rIns="0" bIns="0">
            <a:spAutoFit/>
          </a:bodyPr>
          <a:lstStyle/>
          <a:p>
            <a:pPr>
              <a:lnSpc>
                <a:spcPts val="2700"/>
              </a:lnSpc>
              <a:defRPr/>
            </a:pPr>
            <a:r>
              <a:rPr lang="en-CA" sz="2402" dirty="0">
                <a:solidFill>
                  <a:srgbClr val="000000"/>
                </a:solidFill>
                <a:latin typeface="Tahoma"/>
                <a:cs typeface="Tahoma"/>
              </a:rPr>
              <a:t>Physical</a:t>
            </a:r>
          </a:p>
          <a:p>
            <a:pPr>
              <a:lnSpc>
                <a:spcPts val="2760"/>
              </a:lnSpc>
              <a:defRPr/>
            </a:pPr>
            <a:endParaRPr lang="en-CA" sz="2402" dirty="0">
              <a:solidFill>
                <a:srgbClr val="000000"/>
              </a:solidFill>
            </a:endParaRPr>
          </a:p>
        </p:txBody>
      </p:sp>
      <p:sp>
        <p:nvSpPr>
          <p:cNvPr id="2" name="Rectangle 1"/>
          <p:cNvSpPr/>
          <p:nvPr/>
        </p:nvSpPr>
        <p:spPr>
          <a:xfrm>
            <a:off x="4427538" y="1931988"/>
            <a:ext cx="4572000" cy="7134225"/>
          </a:xfrm>
          <a:prstGeom prst="rect">
            <a:avLst/>
          </a:prstGeom>
        </p:spPr>
        <p:txBody>
          <a:bodyPr>
            <a:spAutoFit/>
          </a:bodyPr>
          <a:lstStyle/>
          <a:p>
            <a:pPr>
              <a:lnSpc>
                <a:spcPts val="2900"/>
              </a:lnSpc>
              <a:defRPr/>
            </a:pPr>
            <a:r>
              <a:rPr lang="en-CA" sz="2400" dirty="0">
                <a:solidFill>
                  <a:srgbClr val="FF0000"/>
                </a:solidFill>
                <a:latin typeface="Arial Narrow" pitchFamily="34" charset="0"/>
                <a:cs typeface="Arial Narrow"/>
              </a:rPr>
              <a:t>Power Management</a:t>
            </a:r>
            <a:r>
              <a:rPr lang="en-CA" sz="2400" dirty="0">
                <a:solidFill>
                  <a:srgbClr val="000000"/>
                </a:solidFill>
                <a:latin typeface="Arial Narrow" pitchFamily="34" charset="0"/>
                <a:cs typeface="Arial Narrow"/>
              </a:rPr>
              <a:t> - How the </a:t>
            </a:r>
            <a:r>
              <a:rPr lang="en-CA" sz="2400" dirty="0">
                <a:solidFill>
                  <a:srgbClr val="000000"/>
                </a:solidFill>
                <a:latin typeface="Arial Narrow" pitchFamily="34" charset="0"/>
                <a:cs typeface="Arial" charset="0"/>
              </a:rPr>
              <a:t>sensor uses its power, e.g. turns off its circuitry after </a:t>
            </a:r>
            <a:r>
              <a:rPr lang="en-CA" sz="2400" dirty="0">
                <a:solidFill>
                  <a:srgbClr val="000000"/>
                </a:solidFill>
                <a:latin typeface="Arial Narrow" pitchFamily="34" charset="0"/>
                <a:cs typeface="Arial Narrow"/>
              </a:rPr>
              <a:t>receiving a message.</a:t>
            </a:r>
          </a:p>
          <a:p>
            <a:pPr>
              <a:lnSpc>
                <a:spcPts val="2900"/>
              </a:lnSpc>
              <a:defRPr/>
            </a:pPr>
            <a:r>
              <a:rPr lang="en-CA" sz="2400" dirty="0">
                <a:solidFill>
                  <a:srgbClr val="FF0000"/>
                </a:solidFill>
                <a:latin typeface="Arial Narrow" pitchFamily="34" charset="0"/>
                <a:cs typeface="Arial Narrow"/>
              </a:rPr>
              <a:t>Mobility Management</a:t>
            </a:r>
            <a:r>
              <a:rPr lang="en-CA" sz="2400" dirty="0">
                <a:solidFill>
                  <a:srgbClr val="000000"/>
                </a:solidFill>
                <a:latin typeface="Arial Narrow" pitchFamily="34" charset="0"/>
                <a:cs typeface="Arial Narrow"/>
              </a:rPr>
              <a:t> - Detects</a:t>
            </a:r>
            <a:r>
              <a:rPr lang="en-CA" sz="2400" dirty="0">
                <a:solidFill>
                  <a:srgbClr val="000000"/>
                </a:solidFill>
                <a:latin typeface="Arial Narrow" pitchFamily="34" charset="0"/>
              </a:rPr>
              <a:t/>
            </a:r>
            <a:br>
              <a:rPr lang="en-CA" sz="2400" dirty="0">
                <a:solidFill>
                  <a:srgbClr val="000000"/>
                </a:solidFill>
                <a:latin typeface="Arial Narrow" pitchFamily="34" charset="0"/>
              </a:rPr>
            </a:br>
            <a:r>
              <a:rPr lang="en-CA" sz="2400" dirty="0">
                <a:solidFill>
                  <a:srgbClr val="000000"/>
                </a:solidFill>
                <a:latin typeface="Arial Narrow" pitchFamily="34" charset="0"/>
                <a:cs typeface="Arial Narrow"/>
              </a:rPr>
              <a:t>and registers the movements of </a:t>
            </a:r>
            <a:r>
              <a:rPr lang="en-CA" sz="2400" dirty="0">
                <a:solidFill>
                  <a:srgbClr val="000000"/>
                </a:solidFill>
                <a:latin typeface="Arial Narrow" pitchFamily="34" charset="0"/>
                <a:cs typeface="Arial" charset="0"/>
              </a:rPr>
              <a:t>the sensor nodes</a:t>
            </a:r>
          </a:p>
          <a:p>
            <a:pPr>
              <a:lnSpc>
                <a:spcPts val="2900"/>
              </a:lnSpc>
              <a:defRPr/>
            </a:pPr>
            <a:r>
              <a:rPr lang="en-CA" sz="2400" dirty="0">
                <a:solidFill>
                  <a:srgbClr val="FF0000"/>
                </a:solidFill>
                <a:latin typeface="Arial Narrow" pitchFamily="34" charset="0"/>
                <a:cs typeface="Arial" charset="0"/>
              </a:rPr>
              <a:t>Task Management</a:t>
            </a:r>
            <a:r>
              <a:rPr lang="en-CA" sz="2400" dirty="0">
                <a:solidFill>
                  <a:srgbClr val="000000"/>
                </a:solidFill>
                <a:latin typeface="Arial Narrow" pitchFamily="34" charset="0"/>
                <a:cs typeface="Arial" charset="0"/>
              </a:rPr>
              <a:t> - Balances</a:t>
            </a:r>
            <a:br>
              <a:rPr lang="en-CA" sz="2400" dirty="0">
                <a:solidFill>
                  <a:srgbClr val="000000"/>
                </a:solidFill>
                <a:latin typeface="Arial Narrow" pitchFamily="34" charset="0"/>
                <a:cs typeface="Arial" charset="0"/>
              </a:rPr>
            </a:br>
            <a:r>
              <a:rPr lang="en-CA" sz="2400" dirty="0">
                <a:solidFill>
                  <a:srgbClr val="000000"/>
                </a:solidFill>
                <a:latin typeface="Arial Narrow" pitchFamily="34" charset="0"/>
                <a:cs typeface="Arial" charset="0"/>
              </a:rPr>
              <a:t>and schedules the sensing tasks given to a specific region</a:t>
            </a:r>
          </a:p>
          <a:p>
            <a:pPr>
              <a:lnSpc>
                <a:spcPts val="2900"/>
              </a:lnSpc>
              <a:defRPr/>
            </a:pPr>
            <a:endParaRPr lang="en-CA" sz="2400" dirty="0">
              <a:solidFill>
                <a:srgbClr val="000000"/>
              </a:solidFill>
              <a:latin typeface="Arial Narrow" pitchFamily="34" charset="0"/>
              <a:cs typeface="Arial" charset="0"/>
            </a:endParaRPr>
          </a:p>
          <a:p>
            <a:pPr>
              <a:lnSpc>
                <a:spcPts val="2875"/>
              </a:lnSpc>
              <a:defRPr/>
            </a:pPr>
            <a:endParaRPr lang="en-CA" sz="2400" dirty="0">
              <a:solidFill>
                <a:srgbClr val="000000"/>
              </a:solidFill>
              <a:latin typeface="Verdana" pitchFamily="34" charset="0"/>
              <a:cs typeface="Arial" charset="0"/>
            </a:endParaRPr>
          </a:p>
          <a:p>
            <a:pPr>
              <a:lnSpc>
                <a:spcPts val="2900"/>
              </a:lnSpc>
              <a:defRPr/>
            </a:pPr>
            <a:endParaRPr lang="en-CA" sz="2400" dirty="0">
              <a:solidFill>
                <a:srgbClr val="000000"/>
              </a:solidFill>
              <a:latin typeface="Arial Narrow" pitchFamily="34" charset="0"/>
              <a:cs typeface="Arial" charset="0"/>
            </a:endParaRPr>
          </a:p>
          <a:p>
            <a:pPr>
              <a:lnSpc>
                <a:spcPts val="2900"/>
              </a:lnSpc>
              <a:defRPr/>
            </a:pPr>
            <a:endParaRPr lang="en-CA" sz="2402" dirty="0">
              <a:solidFill>
                <a:srgbClr val="000000"/>
              </a:solidFill>
              <a:latin typeface="Arial Narrow"/>
              <a:cs typeface="Arial Narrow"/>
            </a:endParaRPr>
          </a:p>
          <a:p>
            <a:pPr>
              <a:lnSpc>
                <a:spcPts val="2880"/>
              </a:lnSpc>
              <a:defRPr/>
            </a:pPr>
            <a:endParaRPr lang="en-CA" sz="2402" dirty="0">
              <a:solidFill>
                <a:srgbClr val="000000"/>
              </a:solidFill>
            </a:endParaRPr>
          </a:p>
          <a:p>
            <a:pPr>
              <a:lnSpc>
                <a:spcPts val="2900"/>
              </a:lnSpc>
              <a:defRPr/>
            </a:pPr>
            <a:endParaRPr lang="en-CA" sz="2400" dirty="0">
              <a:solidFill>
                <a:srgbClr val="000000"/>
              </a:solidFill>
              <a:latin typeface="Arial Narrow"/>
              <a:cs typeface="Arial Narrow"/>
            </a:endParaRPr>
          </a:p>
          <a:p>
            <a:pPr>
              <a:lnSpc>
                <a:spcPts val="2900"/>
              </a:lnSpc>
              <a:defRPr/>
            </a:pPr>
            <a:endParaRPr lang="en-CA" sz="2000" dirty="0">
              <a:solidFill>
                <a:srgbClr val="000000"/>
              </a:solidFill>
              <a:latin typeface="Arial Narrow" pitchFamily="34" charset="0"/>
              <a:cs typeface="Arial" charset="0"/>
            </a:endParaRPr>
          </a:p>
          <a:p>
            <a:pPr>
              <a:lnSpc>
                <a:spcPts val="2900"/>
              </a:lnSpc>
              <a:defRPr/>
            </a:pPr>
            <a:endParaRPr lang="en-CA" sz="2000" dirty="0">
              <a:solidFill>
                <a:srgbClr val="000000"/>
              </a:solidFill>
              <a:latin typeface="Verdana" pitchFamily="34" charset="0"/>
              <a:cs typeface="Arial" charset="0"/>
            </a:endParaRPr>
          </a:p>
          <a:p>
            <a:pPr>
              <a:lnSpc>
                <a:spcPts val="2760"/>
              </a:lnSpc>
              <a:defRPr/>
            </a:pPr>
            <a:endParaRPr lang="en-CA" sz="2000" dirty="0">
              <a:solidFill>
                <a:srgbClr val="000000"/>
              </a:solidFill>
              <a:latin typeface="Arial Narrow"/>
              <a:cs typeface="Arial Narrow"/>
            </a:endParaRPr>
          </a:p>
          <a:p>
            <a:pPr>
              <a:lnSpc>
                <a:spcPts val="2760"/>
              </a:lnSpc>
              <a:defRPr/>
            </a:pPr>
            <a:endParaRPr lang="en-CA" sz="2000" dirty="0">
              <a:solidFill>
                <a:srgbClr val="000000"/>
              </a:solidFill>
            </a:endParaRPr>
          </a:p>
        </p:txBody>
      </p:sp>
      <p:sp>
        <p:nvSpPr>
          <p:cNvPr id="70666" name="TextBox 11"/>
          <p:cNvSpPr txBox="1">
            <a:spLocks noChangeArrowheads="1"/>
          </p:cNvSpPr>
          <p:nvPr/>
        </p:nvSpPr>
        <p:spPr bwMode="auto">
          <a:xfrm>
            <a:off x="155575" y="5876925"/>
            <a:ext cx="84486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r>
              <a:rPr lang="en-US" altLang="en-US" sz="1800" i="1">
                <a:solidFill>
                  <a:schemeClr val="tx1"/>
                </a:solidFill>
                <a:latin typeface="Verdana" pitchFamily="34" charset="0"/>
                <a:cs typeface="Arial" charset="0"/>
              </a:rPr>
              <a:t>Source: Lindsey, Sivalingam, and Raghavendra book chapter in Wiley Handbook of Mobile Computing, Ivan Stojmenovic, Editor, 2002.</a:t>
            </a:r>
          </a:p>
          <a:p>
            <a:pPr eaLnBrk="1" hangingPunct="1">
              <a:spcBef>
                <a:spcPct val="0"/>
              </a:spcBef>
              <a:buFontTx/>
              <a:buNone/>
            </a:pPr>
            <a:endParaRPr lang="en-US" altLang="en-US" sz="1800">
              <a:solidFill>
                <a:schemeClr val="tx1"/>
              </a:solidFill>
              <a:latin typeface="Arial" charset="0"/>
              <a:cs typeface="Arial" charset="0"/>
            </a:endParaRPr>
          </a:p>
        </p:txBody>
      </p:sp>
    </p:spTree>
    <p:extLst>
      <p:ext uri="{BB962C8B-B14F-4D97-AF65-F5344CB8AC3E}">
        <p14:creationId xmlns:p14="http://schemas.microsoft.com/office/powerpoint/2010/main" xmlns="" val="39196632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088" y="38100"/>
            <a:ext cx="8753475" cy="708025"/>
          </a:xfrm>
          <a:prstGeom prst="rect">
            <a:avLst/>
          </a:prstGeom>
          <a:noFill/>
        </p:spPr>
        <p:txBody>
          <a:bodyPr>
            <a:spAutoFit/>
          </a:bodyPr>
          <a:lstStyle/>
          <a:p>
            <a:pPr algn="l">
              <a:defRPr/>
            </a:pPr>
            <a:r>
              <a:rPr lang="en-US" sz="4000" dirty="0">
                <a:solidFill>
                  <a:schemeClr val="tx2">
                    <a:lumMod val="75000"/>
                  </a:schemeClr>
                </a:solidFill>
                <a:latin typeface="+mj-lt"/>
              </a:rPr>
              <a:t>WSN Protocol Stack</a:t>
            </a:r>
          </a:p>
        </p:txBody>
      </p:sp>
      <p:sp>
        <p:nvSpPr>
          <p:cNvPr id="71683" name="AutoShape 2" descr="https://encrypted-tbn2.gstatic.com/images?q=tbn:ANd9GcTVE5DyhzrRCl85RCb62oyvN0kbatqB7Linns23ebZc0MRQHUEB"/>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0"/>
              </a:spcBef>
              <a:buFontTx/>
              <a:buNone/>
            </a:pPr>
            <a:endParaRPr lang="en-US" altLang="en-US" sz="1800">
              <a:solidFill>
                <a:schemeClr val="tx1"/>
              </a:solidFill>
              <a:latin typeface="Arial" charset="0"/>
            </a:endParaRPr>
          </a:p>
        </p:txBody>
      </p:sp>
      <p:grpSp>
        <p:nvGrpSpPr>
          <p:cNvPr id="71684" name="Group 15"/>
          <p:cNvGrpSpPr>
            <a:grpSpLocks/>
          </p:cNvGrpSpPr>
          <p:nvPr/>
        </p:nvGrpSpPr>
        <p:grpSpPr bwMode="auto">
          <a:xfrm>
            <a:off x="152400" y="914400"/>
            <a:ext cx="8839200" cy="4532313"/>
            <a:chOff x="1296" y="720"/>
            <a:chExt cx="4080" cy="3353"/>
          </a:xfrm>
        </p:grpSpPr>
        <p:sp>
          <p:nvSpPr>
            <p:cNvPr id="71685" name="Text Box 4"/>
            <p:cNvSpPr txBox="1">
              <a:spLocks noChangeArrowheads="1"/>
            </p:cNvSpPr>
            <p:nvPr/>
          </p:nvSpPr>
          <p:spPr bwMode="auto">
            <a:xfrm>
              <a:off x="1296" y="720"/>
              <a:ext cx="1200" cy="901"/>
            </a:xfrm>
            <a:prstGeom prst="rect">
              <a:avLst/>
            </a:prstGeom>
            <a:solidFill>
              <a:srgbClr val="CC99FF"/>
            </a:solidFill>
            <a:ln w="25400">
              <a:solidFill>
                <a:srgbClr val="003300"/>
              </a:solidFill>
              <a:miter lim="800000"/>
              <a:headEnd/>
              <a:tailEnd/>
            </a:ln>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50000"/>
                </a:spcBef>
                <a:buFontTx/>
                <a:buNone/>
              </a:pPr>
              <a:r>
                <a:rPr lang="en-US" altLang="en-US" sz="1800">
                  <a:solidFill>
                    <a:srgbClr val="4D5BE3"/>
                  </a:solidFill>
                  <a:latin typeface="Times New Roman" pitchFamily="18" charset="0"/>
                  <a:cs typeface="Arial" charset="0"/>
                </a:rPr>
                <a:t>Physical layer</a:t>
              </a:r>
            </a:p>
            <a:p>
              <a:pPr eaLnBrk="1" hangingPunct="1">
                <a:spcBef>
                  <a:spcPct val="50000"/>
                </a:spcBef>
                <a:buFontTx/>
                <a:buNone/>
              </a:pPr>
              <a:endParaRPr lang="en-US" altLang="en-US" sz="1800">
                <a:solidFill>
                  <a:srgbClr val="4D5BE3"/>
                </a:solidFill>
                <a:latin typeface="Times New Roman" pitchFamily="18" charset="0"/>
                <a:cs typeface="Arial" charset="0"/>
              </a:endParaRPr>
            </a:p>
            <a:p>
              <a:pPr eaLnBrk="1" hangingPunct="1">
                <a:spcBef>
                  <a:spcPct val="50000"/>
                </a:spcBef>
                <a:buFontTx/>
                <a:buNone/>
              </a:pPr>
              <a:endParaRPr lang="en-US" altLang="en-US" sz="1800">
                <a:solidFill>
                  <a:srgbClr val="4D5BE3"/>
                </a:solidFill>
                <a:latin typeface="Times New Roman" pitchFamily="18" charset="0"/>
                <a:cs typeface="Arial" charset="0"/>
              </a:endParaRPr>
            </a:p>
          </p:txBody>
        </p:sp>
        <p:sp>
          <p:nvSpPr>
            <p:cNvPr id="71686" name="Text Box 5"/>
            <p:cNvSpPr txBox="1">
              <a:spLocks noChangeArrowheads="1"/>
            </p:cNvSpPr>
            <p:nvPr/>
          </p:nvSpPr>
          <p:spPr bwMode="auto">
            <a:xfrm>
              <a:off x="2496" y="720"/>
              <a:ext cx="2880" cy="720"/>
            </a:xfrm>
            <a:prstGeom prst="rect">
              <a:avLst/>
            </a:prstGeom>
            <a:solidFill>
              <a:srgbClr val="CC99FF"/>
            </a:solidFill>
            <a:ln w="25400">
              <a:solidFill>
                <a:srgbClr val="003300"/>
              </a:solidFill>
              <a:miter lim="800000"/>
              <a:headEnd/>
              <a:tailEnd/>
            </a:ln>
          </p:spPr>
          <p:txBody>
            <a:bodyPr/>
            <a:lstStyle>
              <a:lvl1pPr marL="342900" indent="-34290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ct val="90000"/>
                </a:lnSpc>
                <a:spcBef>
                  <a:spcPct val="50000"/>
                </a:spcBef>
                <a:buClr>
                  <a:srgbClr val="4D5BE3"/>
                </a:buClr>
              </a:pPr>
              <a:r>
                <a:rPr lang="en-US" altLang="en-US" sz="1000">
                  <a:solidFill>
                    <a:srgbClr val="993300"/>
                  </a:solidFill>
                  <a:latin typeface="Verdana" pitchFamily="34" charset="0"/>
                  <a:cs typeface="Arial" charset="0"/>
                </a:rPr>
                <a:t>Low power circuit(CMOS, ASIC) design</a:t>
              </a:r>
            </a:p>
            <a:p>
              <a:pPr eaLnBrk="1" hangingPunct="1">
                <a:lnSpc>
                  <a:spcPct val="90000"/>
                </a:lnSpc>
                <a:spcBef>
                  <a:spcPct val="50000"/>
                </a:spcBef>
                <a:buClr>
                  <a:srgbClr val="4D5BE3"/>
                </a:buClr>
              </a:pPr>
              <a:r>
                <a:rPr lang="en-US" altLang="en-US" sz="1000">
                  <a:solidFill>
                    <a:srgbClr val="993300"/>
                  </a:solidFill>
                  <a:latin typeface="Verdana" pitchFamily="34" charset="0"/>
                  <a:cs typeface="Arial" charset="0"/>
                </a:rPr>
                <a:t>Optimum hardware/software function division</a:t>
              </a:r>
            </a:p>
            <a:p>
              <a:pPr eaLnBrk="1" hangingPunct="1">
                <a:lnSpc>
                  <a:spcPct val="90000"/>
                </a:lnSpc>
                <a:spcBef>
                  <a:spcPct val="50000"/>
                </a:spcBef>
                <a:buClr>
                  <a:srgbClr val="4D5BE3"/>
                </a:buClr>
              </a:pPr>
              <a:r>
                <a:rPr lang="en-US" altLang="en-US" sz="1000">
                  <a:solidFill>
                    <a:srgbClr val="993300"/>
                  </a:solidFill>
                  <a:latin typeface="Verdana" pitchFamily="34" charset="0"/>
                  <a:cs typeface="Arial" charset="0"/>
                </a:rPr>
                <a:t>Energy effective waveform/code design</a:t>
              </a:r>
            </a:p>
            <a:p>
              <a:pPr eaLnBrk="1" hangingPunct="1">
                <a:lnSpc>
                  <a:spcPct val="90000"/>
                </a:lnSpc>
                <a:spcBef>
                  <a:spcPct val="50000"/>
                </a:spcBef>
                <a:buClr>
                  <a:srgbClr val="4D5BE3"/>
                </a:buClr>
              </a:pPr>
              <a:r>
                <a:rPr lang="en-US" altLang="en-US" sz="1000">
                  <a:solidFill>
                    <a:srgbClr val="993300"/>
                  </a:solidFill>
                  <a:latin typeface="Verdana" pitchFamily="34" charset="0"/>
                  <a:cs typeface="Arial" charset="0"/>
                </a:rPr>
                <a:t>Adaptive RF power control</a:t>
              </a:r>
            </a:p>
            <a:p>
              <a:pPr eaLnBrk="1" hangingPunct="1">
                <a:lnSpc>
                  <a:spcPct val="90000"/>
                </a:lnSpc>
                <a:spcBef>
                  <a:spcPct val="50000"/>
                </a:spcBef>
                <a:buClr>
                  <a:schemeClr val="bg1"/>
                </a:buClr>
                <a:buFontTx/>
                <a:buNone/>
              </a:pPr>
              <a:r>
                <a:rPr lang="en-US" altLang="en-US" sz="1200">
                  <a:solidFill>
                    <a:srgbClr val="4D5BE3"/>
                  </a:solidFill>
                  <a:latin typeface="Times New Roman" pitchFamily="18" charset="0"/>
                  <a:cs typeface="Arial" charset="0"/>
                </a:rPr>
                <a:t> </a:t>
              </a:r>
            </a:p>
            <a:p>
              <a:pPr eaLnBrk="1" hangingPunct="1">
                <a:lnSpc>
                  <a:spcPct val="90000"/>
                </a:lnSpc>
                <a:spcBef>
                  <a:spcPct val="50000"/>
                </a:spcBef>
                <a:buClr>
                  <a:schemeClr val="bg1"/>
                </a:buClr>
                <a:buFontTx/>
                <a:buNone/>
              </a:pPr>
              <a:endParaRPr lang="en-US" altLang="en-US" sz="1200">
                <a:solidFill>
                  <a:srgbClr val="4D5BE3"/>
                </a:solidFill>
                <a:latin typeface="Times New Roman" pitchFamily="18" charset="0"/>
                <a:cs typeface="Arial" charset="0"/>
              </a:endParaRPr>
            </a:p>
          </p:txBody>
        </p:sp>
        <p:sp>
          <p:nvSpPr>
            <p:cNvPr id="71687" name="Text Box 6"/>
            <p:cNvSpPr txBox="1">
              <a:spLocks noChangeArrowheads="1"/>
            </p:cNvSpPr>
            <p:nvPr/>
          </p:nvSpPr>
          <p:spPr bwMode="auto">
            <a:xfrm>
              <a:off x="1296" y="1440"/>
              <a:ext cx="1200" cy="1206"/>
            </a:xfrm>
            <a:prstGeom prst="rect">
              <a:avLst/>
            </a:prstGeom>
            <a:solidFill>
              <a:srgbClr val="99CCFF"/>
            </a:solidFill>
            <a:ln w="25400">
              <a:solidFill>
                <a:srgbClr val="003300"/>
              </a:solidFill>
              <a:miter lim="800000"/>
              <a:headEnd/>
              <a:tailEnd/>
            </a:ln>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50000"/>
                </a:spcBef>
                <a:buFontTx/>
                <a:buNone/>
              </a:pPr>
              <a:r>
                <a:rPr lang="en-US" altLang="en-US" sz="1800">
                  <a:solidFill>
                    <a:srgbClr val="4D5BE3"/>
                  </a:solidFill>
                  <a:latin typeface="Times New Roman" pitchFamily="18" charset="0"/>
                  <a:cs typeface="Arial" charset="0"/>
                </a:rPr>
                <a:t>MAC sub-layer</a:t>
              </a:r>
            </a:p>
            <a:p>
              <a:pPr eaLnBrk="1" hangingPunct="1">
                <a:spcBef>
                  <a:spcPct val="50000"/>
                </a:spcBef>
                <a:buFontTx/>
                <a:buNone/>
              </a:pPr>
              <a:endParaRPr lang="en-US" altLang="en-US" sz="1800">
                <a:solidFill>
                  <a:srgbClr val="4D5BE3"/>
                </a:solidFill>
                <a:latin typeface="Times New Roman" pitchFamily="18" charset="0"/>
                <a:cs typeface="Arial" charset="0"/>
              </a:endParaRPr>
            </a:p>
            <a:p>
              <a:pPr eaLnBrk="1" hangingPunct="1">
                <a:spcBef>
                  <a:spcPct val="50000"/>
                </a:spcBef>
                <a:buFontTx/>
                <a:buNone/>
              </a:pPr>
              <a:endParaRPr lang="en-US" altLang="en-US" sz="1800">
                <a:solidFill>
                  <a:srgbClr val="4D5BE3"/>
                </a:solidFill>
                <a:latin typeface="Times New Roman" pitchFamily="18" charset="0"/>
                <a:cs typeface="Arial" charset="0"/>
              </a:endParaRPr>
            </a:p>
            <a:p>
              <a:pPr eaLnBrk="1" hangingPunct="1">
                <a:spcBef>
                  <a:spcPct val="50000"/>
                </a:spcBef>
                <a:buFontTx/>
                <a:buNone/>
              </a:pPr>
              <a:endParaRPr lang="en-US" altLang="en-US" sz="1800">
                <a:solidFill>
                  <a:srgbClr val="4D5BE3"/>
                </a:solidFill>
                <a:latin typeface="Times New Roman" pitchFamily="18" charset="0"/>
                <a:cs typeface="Arial" charset="0"/>
              </a:endParaRPr>
            </a:p>
          </p:txBody>
        </p:sp>
        <p:sp>
          <p:nvSpPr>
            <p:cNvPr id="71688" name="Text Box 7"/>
            <p:cNvSpPr txBox="1">
              <a:spLocks noChangeArrowheads="1"/>
            </p:cNvSpPr>
            <p:nvPr/>
          </p:nvSpPr>
          <p:spPr bwMode="auto">
            <a:xfrm>
              <a:off x="2496" y="1440"/>
              <a:ext cx="2880" cy="864"/>
            </a:xfrm>
            <a:prstGeom prst="rect">
              <a:avLst/>
            </a:prstGeom>
            <a:solidFill>
              <a:srgbClr val="99CCFF"/>
            </a:solidFill>
            <a:ln w="25400">
              <a:solidFill>
                <a:srgbClr val="003300"/>
              </a:solidFill>
              <a:miter lim="800000"/>
              <a:headEnd/>
              <a:tailEnd/>
            </a:ln>
          </p:spPr>
          <p:txBody>
            <a:bodyPr/>
            <a:lstStyle>
              <a:lvl1pPr marL="342900" indent="-34290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ct val="90000"/>
                </a:lnSpc>
                <a:spcBef>
                  <a:spcPct val="50000"/>
                </a:spcBef>
              </a:pPr>
              <a:r>
                <a:rPr lang="en-US" altLang="en-US" sz="1400">
                  <a:solidFill>
                    <a:srgbClr val="FF33CC"/>
                  </a:solidFill>
                  <a:latin typeface="Times New Roman" pitchFamily="18" charset="0"/>
                  <a:cs typeface="Arial" charset="0"/>
                </a:rPr>
                <a:t>Energy effective MAC protocol</a:t>
              </a:r>
            </a:p>
            <a:p>
              <a:pPr eaLnBrk="1" hangingPunct="1">
                <a:lnSpc>
                  <a:spcPct val="90000"/>
                </a:lnSpc>
                <a:spcBef>
                  <a:spcPct val="50000"/>
                </a:spcBef>
              </a:pPr>
              <a:r>
                <a:rPr lang="en-US" altLang="en-US" sz="1400">
                  <a:solidFill>
                    <a:srgbClr val="FF33CC"/>
                  </a:solidFill>
                  <a:latin typeface="Times New Roman" pitchFamily="18" charset="0"/>
                  <a:cs typeface="Arial" charset="0"/>
                </a:rPr>
                <a:t>Collision free, reduce retransmission and transceiver on-times</a:t>
              </a:r>
            </a:p>
            <a:p>
              <a:pPr eaLnBrk="1" hangingPunct="1">
                <a:lnSpc>
                  <a:spcPct val="90000"/>
                </a:lnSpc>
                <a:spcBef>
                  <a:spcPct val="50000"/>
                </a:spcBef>
              </a:pPr>
              <a:r>
                <a:rPr lang="en-US" altLang="en-US" sz="1400">
                  <a:solidFill>
                    <a:srgbClr val="FF33CC"/>
                  </a:solidFill>
                  <a:latin typeface="Times New Roman" pitchFamily="18" charset="0"/>
                  <a:cs typeface="Arial" charset="0"/>
                </a:rPr>
                <a:t>Intermittent, synchronized  operation</a:t>
              </a:r>
            </a:p>
            <a:p>
              <a:pPr eaLnBrk="1" hangingPunct="1">
                <a:lnSpc>
                  <a:spcPct val="90000"/>
                </a:lnSpc>
                <a:spcBef>
                  <a:spcPct val="50000"/>
                </a:spcBef>
              </a:pPr>
              <a:r>
                <a:rPr lang="en-US" altLang="en-US" sz="1400">
                  <a:solidFill>
                    <a:srgbClr val="FF33CC"/>
                  </a:solidFill>
                  <a:latin typeface="Times New Roman" pitchFamily="18" charset="0"/>
                  <a:cs typeface="Arial" charset="0"/>
                </a:rPr>
                <a:t>Rendezvous protocols</a:t>
              </a:r>
            </a:p>
            <a:p>
              <a:pPr eaLnBrk="1" hangingPunct="1">
                <a:lnSpc>
                  <a:spcPct val="90000"/>
                </a:lnSpc>
                <a:spcBef>
                  <a:spcPct val="50000"/>
                </a:spcBef>
              </a:pPr>
              <a:endParaRPr lang="en-US" altLang="en-US" sz="1400">
                <a:solidFill>
                  <a:srgbClr val="FF33CC"/>
                </a:solidFill>
                <a:latin typeface="Times New Roman" pitchFamily="18" charset="0"/>
                <a:cs typeface="Arial" charset="0"/>
              </a:endParaRPr>
            </a:p>
            <a:p>
              <a:pPr eaLnBrk="1" hangingPunct="1">
                <a:lnSpc>
                  <a:spcPct val="90000"/>
                </a:lnSpc>
                <a:spcBef>
                  <a:spcPct val="50000"/>
                </a:spcBef>
                <a:buFontTx/>
                <a:buNone/>
              </a:pPr>
              <a:r>
                <a:rPr lang="en-US" altLang="en-US" sz="1600">
                  <a:solidFill>
                    <a:srgbClr val="4D5BE3"/>
                  </a:solidFill>
                  <a:latin typeface="Times New Roman" pitchFamily="18" charset="0"/>
                  <a:cs typeface="Arial" charset="0"/>
                </a:rPr>
                <a:t> </a:t>
              </a:r>
            </a:p>
            <a:p>
              <a:pPr eaLnBrk="1" hangingPunct="1">
                <a:lnSpc>
                  <a:spcPct val="90000"/>
                </a:lnSpc>
                <a:spcBef>
                  <a:spcPct val="50000"/>
                </a:spcBef>
                <a:buFontTx/>
                <a:buNone/>
              </a:pPr>
              <a:endParaRPr lang="en-US" altLang="en-US" sz="1600">
                <a:solidFill>
                  <a:srgbClr val="4D5BE3"/>
                </a:solidFill>
                <a:latin typeface="Times New Roman" pitchFamily="18" charset="0"/>
                <a:cs typeface="Arial" charset="0"/>
              </a:endParaRPr>
            </a:p>
          </p:txBody>
        </p:sp>
        <p:sp>
          <p:nvSpPr>
            <p:cNvPr id="71689" name="Text Box 8"/>
            <p:cNvSpPr txBox="1">
              <a:spLocks noChangeArrowheads="1"/>
            </p:cNvSpPr>
            <p:nvPr/>
          </p:nvSpPr>
          <p:spPr bwMode="auto">
            <a:xfrm>
              <a:off x="1296" y="2304"/>
              <a:ext cx="1200" cy="290"/>
            </a:xfrm>
            <a:prstGeom prst="rect">
              <a:avLst/>
            </a:prstGeom>
            <a:solidFill>
              <a:srgbClr val="FFFF99"/>
            </a:solidFill>
            <a:ln w="25400">
              <a:solidFill>
                <a:srgbClr val="003300"/>
              </a:solidFill>
              <a:miter lim="800000"/>
              <a:headEnd/>
              <a:tailEnd/>
            </a:ln>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50000"/>
                </a:spcBef>
                <a:buFontTx/>
                <a:buNone/>
              </a:pPr>
              <a:r>
                <a:rPr lang="en-US" altLang="en-US" sz="1800">
                  <a:solidFill>
                    <a:srgbClr val="4D5BE3"/>
                  </a:solidFill>
                  <a:latin typeface="Times New Roman" pitchFamily="18" charset="0"/>
                  <a:cs typeface="Arial" charset="0"/>
                </a:rPr>
                <a:t>Link layer</a:t>
              </a:r>
            </a:p>
          </p:txBody>
        </p:sp>
        <p:sp>
          <p:nvSpPr>
            <p:cNvPr id="71690" name="Text Box 9"/>
            <p:cNvSpPr txBox="1">
              <a:spLocks noChangeArrowheads="1"/>
            </p:cNvSpPr>
            <p:nvPr/>
          </p:nvSpPr>
          <p:spPr bwMode="auto">
            <a:xfrm>
              <a:off x="1296" y="2544"/>
              <a:ext cx="1200" cy="901"/>
            </a:xfrm>
            <a:prstGeom prst="rect">
              <a:avLst/>
            </a:prstGeom>
            <a:solidFill>
              <a:srgbClr val="FFFF00"/>
            </a:solidFill>
            <a:ln w="25400">
              <a:solidFill>
                <a:srgbClr val="003300"/>
              </a:solidFill>
              <a:miter lim="800000"/>
              <a:headEnd/>
              <a:tailEnd/>
            </a:ln>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50000"/>
                </a:spcBef>
                <a:buFontTx/>
                <a:buNone/>
              </a:pPr>
              <a:r>
                <a:rPr lang="en-US" altLang="en-US" sz="1800">
                  <a:solidFill>
                    <a:srgbClr val="4D5BE3"/>
                  </a:solidFill>
                  <a:latin typeface="Times New Roman" pitchFamily="18" charset="0"/>
                  <a:cs typeface="Arial" charset="0"/>
                </a:rPr>
                <a:t>Network layer</a:t>
              </a:r>
            </a:p>
            <a:p>
              <a:pPr eaLnBrk="1" hangingPunct="1">
                <a:spcBef>
                  <a:spcPct val="50000"/>
                </a:spcBef>
                <a:buFontTx/>
                <a:buNone/>
              </a:pPr>
              <a:endParaRPr lang="en-US" altLang="en-US" sz="1800">
                <a:solidFill>
                  <a:srgbClr val="4D5BE3"/>
                </a:solidFill>
                <a:latin typeface="Times New Roman" pitchFamily="18" charset="0"/>
                <a:cs typeface="Arial" charset="0"/>
              </a:endParaRPr>
            </a:p>
            <a:p>
              <a:pPr eaLnBrk="1" hangingPunct="1">
                <a:spcBef>
                  <a:spcPct val="50000"/>
                </a:spcBef>
                <a:buFontTx/>
                <a:buNone/>
              </a:pPr>
              <a:endParaRPr lang="en-US" altLang="en-US" sz="1800">
                <a:solidFill>
                  <a:srgbClr val="4D5BE3"/>
                </a:solidFill>
                <a:latin typeface="Times New Roman" pitchFamily="18" charset="0"/>
                <a:cs typeface="Arial" charset="0"/>
              </a:endParaRPr>
            </a:p>
          </p:txBody>
        </p:sp>
        <p:sp>
          <p:nvSpPr>
            <p:cNvPr id="71691" name="Text Box 10"/>
            <p:cNvSpPr txBox="1">
              <a:spLocks noChangeArrowheads="1"/>
            </p:cNvSpPr>
            <p:nvPr/>
          </p:nvSpPr>
          <p:spPr bwMode="auto">
            <a:xfrm>
              <a:off x="1296" y="3172"/>
              <a:ext cx="1200" cy="901"/>
            </a:xfrm>
            <a:prstGeom prst="rect">
              <a:avLst/>
            </a:prstGeom>
            <a:solidFill>
              <a:srgbClr val="FF9900"/>
            </a:solidFill>
            <a:ln w="25400">
              <a:solidFill>
                <a:srgbClr val="003300"/>
              </a:solidFill>
              <a:miter lim="800000"/>
              <a:headEnd/>
              <a:tailEnd/>
            </a:ln>
          </p:spPr>
          <p:txBody>
            <a:bodyPr>
              <a:spAutoFit/>
            </a:bodyP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spcBef>
                  <a:spcPct val="50000"/>
                </a:spcBef>
                <a:buFontTx/>
                <a:buNone/>
              </a:pPr>
              <a:r>
                <a:rPr lang="en-US" altLang="en-US" sz="1800">
                  <a:solidFill>
                    <a:srgbClr val="4D5BE3"/>
                  </a:solidFill>
                  <a:latin typeface="Times New Roman" pitchFamily="18" charset="0"/>
                  <a:cs typeface="Arial" charset="0"/>
                </a:rPr>
                <a:t>Application layer</a:t>
              </a:r>
            </a:p>
            <a:p>
              <a:pPr eaLnBrk="1" hangingPunct="1">
                <a:spcBef>
                  <a:spcPct val="50000"/>
                </a:spcBef>
                <a:buFontTx/>
                <a:buNone/>
              </a:pPr>
              <a:endParaRPr lang="en-US" altLang="en-US" sz="1800">
                <a:solidFill>
                  <a:srgbClr val="4D5BE3"/>
                </a:solidFill>
                <a:latin typeface="Times New Roman" pitchFamily="18" charset="0"/>
                <a:cs typeface="Arial" charset="0"/>
              </a:endParaRPr>
            </a:p>
            <a:p>
              <a:pPr eaLnBrk="1" hangingPunct="1">
                <a:spcBef>
                  <a:spcPct val="50000"/>
                </a:spcBef>
                <a:buFontTx/>
                <a:buNone/>
              </a:pPr>
              <a:endParaRPr lang="en-US" altLang="en-US" sz="1800">
                <a:solidFill>
                  <a:srgbClr val="4D5BE3"/>
                </a:solidFill>
                <a:latin typeface="Times New Roman" pitchFamily="18" charset="0"/>
                <a:cs typeface="Arial" charset="0"/>
              </a:endParaRPr>
            </a:p>
          </p:txBody>
        </p:sp>
        <p:sp>
          <p:nvSpPr>
            <p:cNvPr id="71692" name="Text Box 11"/>
            <p:cNvSpPr txBox="1">
              <a:spLocks noChangeArrowheads="1"/>
            </p:cNvSpPr>
            <p:nvPr/>
          </p:nvSpPr>
          <p:spPr bwMode="auto">
            <a:xfrm>
              <a:off x="2496" y="2304"/>
              <a:ext cx="2880" cy="240"/>
            </a:xfrm>
            <a:prstGeom prst="rect">
              <a:avLst/>
            </a:prstGeom>
            <a:solidFill>
              <a:srgbClr val="FFFF99"/>
            </a:solidFill>
            <a:ln w="25400">
              <a:solidFill>
                <a:srgbClr val="003300"/>
              </a:solidFill>
              <a:miter lim="800000"/>
              <a:headEnd/>
              <a:tailEnd/>
            </a:ln>
          </p:spPr>
          <p:txBody>
            <a:bodyPr/>
            <a:lstStyle>
              <a:lvl1pPr marL="342900" indent="-34290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ct val="90000"/>
                </a:lnSpc>
                <a:spcBef>
                  <a:spcPct val="50000"/>
                </a:spcBef>
              </a:pPr>
              <a:r>
                <a:rPr lang="en-US" altLang="en-US" sz="1400">
                  <a:solidFill>
                    <a:schemeClr val="tx1"/>
                  </a:solidFill>
                  <a:latin typeface="Times New Roman" pitchFamily="18" charset="0"/>
                  <a:cs typeface="Arial" charset="0"/>
                </a:rPr>
                <a:t>FEC versus ARQ schemes; Link packet length adapt.</a:t>
              </a:r>
            </a:p>
            <a:p>
              <a:pPr eaLnBrk="1" hangingPunct="1">
                <a:lnSpc>
                  <a:spcPct val="90000"/>
                </a:lnSpc>
                <a:spcBef>
                  <a:spcPct val="50000"/>
                </a:spcBef>
                <a:buFontTx/>
                <a:buNone/>
              </a:pPr>
              <a:r>
                <a:rPr lang="en-US" altLang="en-US" sz="1600">
                  <a:solidFill>
                    <a:srgbClr val="4D5BE3"/>
                  </a:solidFill>
                  <a:latin typeface="Times New Roman" pitchFamily="18" charset="0"/>
                  <a:cs typeface="Arial" charset="0"/>
                </a:rPr>
                <a:t> </a:t>
              </a:r>
            </a:p>
            <a:p>
              <a:pPr eaLnBrk="1" hangingPunct="1">
                <a:lnSpc>
                  <a:spcPct val="90000"/>
                </a:lnSpc>
                <a:spcBef>
                  <a:spcPct val="50000"/>
                </a:spcBef>
                <a:buFontTx/>
                <a:buNone/>
              </a:pPr>
              <a:endParaRPr lang="en-US" altLang="en-US" sz="1600">
                <a:solidFill>
                  <a:srgbClr val="4D5BE3"/>
                </a:solidFill>
                <a:latin typeface="Times New Roman" pitchFamily="18" charset="0"/>
                <a:cs typeface="Arial" charset="0"/>
              </a:endParaRPr>
            </a:p>
          </p:txBody>
        </p:sp>
        <p:sp>
          <p:nvSpPr>
            <p:cNvPr id="71693" name="Text Box 12"/>
            <p:cNvSpPr txBox="1">
              <a:spLocks noChangeArrowheads="1"/>
            </p:cNvSpPr>
            <p:nvPr/>
          </p:nvSpPr>
          <p:spPr bwMode="auto">
            <a:xfrm>
              <a:off x="2496" y="2544"/>
              <a:ext cx="2880" cy="624"/>
            </a:xfrm>
            <a:prstGeom prst="rect">
              <a:avLst/>
            </a:prstGeom>
            <a:solidFill>
              <a:srgbClr val="FFFF00"/>
            </a:solidFill>
            <a:ln w="25400">
              <a:solidFill>
                <a:srgbClr val="003300"/>
              </a:solidFill>
              <a:miter lim="800000"/>
              <a:headEnd/>
              <a:tailEnd/>
            </a:ln>
          </p:spPr>
          <p:txBody>
            <a:bodyPr/>
            <a:lstStyle>
              <a:lvl1pPr marL="342900" indent="-34290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ct val="90000"/>
                </a:lnSpc>
                <a:spcBef>
                  <a:spcPct val="50000"/>
                </a:spcBef>
              </a:pPr>
              <a:r>
                <a:rPr lang="en-US" altLang="en-US" sz="1400">
                  <a:solidFill>
                    <a:srgbClr val="FF6600"/>
                  </a:solidFill>
                  <a:latin typeface="Times New Roman" pitchFamily="18" charset="0"/>
                  <a:cs typeface="Arial" charset="0"/>
                </a:rPr>
                <a:t>Multi-hop route determination</a:t>
              </a:r>
            </a:p>
            <a:p>
              <a:pPr eaLnBrk="1" hangingPunct="1">
                <a:lnSpc>
                  <a:spcPct val="90000"/>
                </a:lnSpc>
                <a:spcBef>
                  <a:spcPct val="50000"/>
                </a:spcBef>
              </a:pPr>
              <a:r>
                <a:rPr lang="en-US" altLang="en-US" sz="1400">
                  <a:solidFill>
                    <a:srgbClr val="FF6600"/>
                  </a:solidFill>
                  <a:latin typeface="Times New Roman" pitchFamily="18" charset="0"/>
                  <a:cs typeface="Arial" charset="0"/>
                </a:rPr>
                <a:t>Energy aware route algorithm</a:t>
              </a:r>
            </a:p>
            <a:p>
              <a:pPr eaLnBrk="1" hangingPunct="1">
                <a:lnSpc>
                  <a:spcPct val="90000"/>
                </a:lnSpc>
                <a:spcBef>
                  <a:spcPct val="50000"/>
                </a:spcBef>
              </a:pPr>
              <a:r>
                <a:rPr lang="en-US" altLang="en-US" sz="1400">
                  <a:solidFill>
                    <a:srgbClr val="FF6600"/>
                  </a:solidFill>
                  <a:latin typeface="Times New Roman" pitchFamily="18" charset="0"/>
                  <a:cs typeface="Arial" charset="0"/>
                </a:rPr>
                <a:t>Route cache, directed diffusion</a:t>
              </a:r>
            </a:p>
            <a:p>
              <a:pPr eaLnBrk="1" hangingPunct="1">
                <a:lnSpc>
                  <a:spcPct val="90000"/>
                </a:lnSpc>
                <a:spcBef>
                  <a:spcPct val="50000"/>
                </a:spcBef>
                <a:buFontTx/>
                <a:buNone/>
              </a:pPr>
              <a:r>
                <a:rPr lang="en-US" altLang="en-US" sz="1600">
                  <a:solidFill>
                    <a:srgbClr val="4D5BE3"/>
                  </a:solidFill>
                  <a:latin typeface="Times New Roman" pitchFamily="18" charset="0"/>
                  <a:cs typeface="Arial" charset="0"/>
                </a:rPr>
                <a:t> </a:t>
              </a:r>
            </a:p>
            <a:p>
              <a:pPr eaLnBrk="1" hangingPunct="1">
                <a:lnSpc>
                  <a:spcPct val="90000"/>
                </a:lnSpc>
                <a:spcBef>
                  <a:spcPct val="50000"/>
                </a:spcBef>
                <a:buFontTx/>
                <a:buNone/>
              </a:pPr>
              <a:endParaRPr lang="en-US" altLang="en-US" sz="1600">
                <a:solidFill>
                  <a:srgbClr val="4D5BE3"/>
                </a:solidFill>
                <a:latin typeface="Times New Roman" pitchFamily="18" charset="0"/>
                <a:cs typeface="Arial" charset="0"/>
              </a:endParaRPr>
            </a:p>
          </p:txBody>
        </p:sp>
        <p:sp>
          <p:nvSpPr>
            <p:cNvPr id="71694" name="Text Box 13"/>
            <p:cNvSpPr txBox="1">
              <a:spLocks noChangeArrowheads="1"/>
            </p:cNvSpPr>
            <p:nvPr/>
          </p:nvSpPr>
          <p:spPr bwMode="auto">
            <a:xfrm>
              <a:off x="2496" y="3168"/>
              <a:ext cx="2880" cy="768"/>
            </a:xfrm>
            <a:prstGeom prst="rect">
              <a:avLst/>
            </a:prstGeom>
            <a:solidFill>
              <a:srgbClr val="FF9900"/>
            </a:solidFill>
            <a:ln w="25400">
              <a:solidFill>
                <a:srgbClr val="003300"/>
              </a:solidFill>
              <a:miter lim="800000"/>
              <a:headEnd/>
              <a:tailEnd/>
            </a:ln>
          </p:spPr>
          <p:txBody>
            <a:bodyPr/>
            <a:lstStyle>
              <a:lvl1pPr marL="342900" indent="-342900"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eaLnBrk="1" hangingPunct="1">
                <a:lnSpc>
                  <a:spcPct val="90000"/>
                </a:lnSpc>
                <a:spcBef>
                  <a:spcPct val="50000"/>
                </a:spcBef>
              </a:pPr>
              <a:r>
                <a:rPr lang="en-US" altLang="en-US" sz="1400">
                  <a:solidFill>
                    <a:srgbClr val="FFFF66"/>
                  </a:solidFill>
                  <a:latin typeface="Times New Roman" pitchFamily="18" charset="0"/>
                  <a:cs typeface="Arial" charset="0"/>
                </a:rPr>
                <a:t>Video applications: compression and frame-dropping </a:t>
              </a:r>
            </a:p>
            <a:p>
              <a:pPr eaLnBrk="1" hangingPunct="1">
                <a:lnSpc>
                  <a:spcPct val="90000"/>
                </a:lnSpc>
                <a:spcBef>
                  <a:spcPct val="50000"/>
                </a:spcBef>
              </a:pPr>
              <a:r>
                <a:rPr lang="en-US" altLang="en-US" sz="1400">
                  <a:solidFill>
                    <a:srgbClr val="4D5BE3"/>
                  </a:solidFill>
                  <a:latin typeface="Times New Roman" pitchFamily="18" charset="0"/>
                  <a:cs typeface="Arial" charset="0"/>
                </a:rPr>
                <a:t> In-network data aggregation and fusion</a:t>
              </a:r>
              <a:endParaRPr lang="en-US" altLang="en-US" sz="1600">
                <a:solidFill>
                  <a:srgbClr val="4D5BE3"/>
                </a:solidFill>
                <a:latin typeface="Times New Roman" pitchFamily="18" charset="0"/>
                <a:cs typeface="Arial" charset="0"/>
              </a:endParaRPr>
            </a:p>
            <a:p>
              <a:pPr eaLnBrk="1" hangingPunct="1">
                <a:lnSpc>
                  <a:spcPct val="90000"/>
                </a:lnSpc>
                <a:spcBef>
                  <a:spcPct val="50000"/>
                </a:spcBef>
                <a:buFontTx/>
                <a:buNone/>
              </a:pPr>
              <a:endParaRPr lang="en-US" altLang="en-US" sz="1600">
                <a:solidFill>
                  <a:srgbClr val="4D5BE3"/>
                </a:solidFill>
                <a:latin typeface="Times New Roman" pitchFamily="18" charset="0"/>
                <a:cs typeface="Arial" charset="0"/>
              </a:endParaRPr>
            </a:p>
          </p:txBody>
        </p:sp>
      </p:grpSp>
    </p:spTree>
    <p:extLst>
      <p:ext uri="{BB962C8B-B14F-4D97-AF65-F5344CB8AC3E}">
        <p14:creationId xmlns:p14="http://schemas.microsoft.com/office/powerpoint/2010/main" xmlns="" val="7223310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a:xfrm>
            <a:off x="685800" y="2133600"/>
            <a:ext cx="7772400" cy="4114800"/>
          </a:xfrm>
        </p:spPr>
        <p:txBody>
          <a:bodyPr/>
          <a:lstStyle/>
          <a:p>
            <a:r>
              <a:rPr lang="en-US" sz="2800" dirty="0" smtClean="0">
                <a:latin typeface="Calibri" pitchFamily="34" charset="0"/>
              </a:rPr>
              <a:t>Interest dissemination is performed to assign sensing tasks to sensor nodes</a:t>
            </a:r>
          </a:p>
          <a:p>
            <a:pPr lvl="1"/>
            <a:r>
              <a:rPr lang="en-US" sz="2200" dirty="0" smtClean="0">
                <a:latin typeface="Calibri" pitchFamily="34" charset="0"/>
              </a:rPr>
              <a:t>Sinks broadcast the interest</a:t>
            </a:r>
          </a:p>
          <a:p>
            <a:pPr lvl="1"/>
            <a:r>
              <a:rPr lang="en-US" sz="2200" dirty="0" smtClean="0">
                <a:latin typeface="Calibri" pitchFamily="34" charset="0"/>
              </a:rPr>
              <a:t>Sensor nodes broadcast an advertisement for available data</a:t>
            </a:r>
          </a:p>
          <a:p>
            <a:r>
              <a:rPr lang="en-US" sz="2800" dirty="0" smtClean="0">
                <a:latin typeface="Calibri" pitchFamily="34" charset="0"/>
              </a:rPr>
              <a:t>Requires attribute-based naming</a:t>
            </a:r>
          </a:p>
          <a:p>
            <a:pPr lvl="1"/>
            <a:r>
              <a:rPr lang="en-US" sz="2200" dirty="0" smtClean="0">
                <a:latin typeface="Calibri" pitchFamily="34" charset="0"/>
              </a:rPr>
              <a:t>Users are more interested in querying the attribute of the phenomenon, rather than querying an individual node</a:t>
            </a:r>
          </a:p>
          <a:p>
            <a:pPr lvl="1"/>
            <a:r>
              <a:rPr lang="en-US" sz="2200" dirty="0" smtClean="0">
                <a:latin typeface="Calibri" pitchFamily="34" charset="0"/>
              </a:rPr>
              <a:t>E.g. the sensor nodes in the area where temperature is greater than 75 F</a:t>
            </a: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43</a:t>
            </a:fld>
            <a:endParaRPr lang="en-US"/>
          </a:p>
        </p:txBody>
      </p:sp>
      <p:sp>
        <p:nvSpPr>
          <p:cNvPr id="184322" name="Rectangle 2"/>
          <p:cNvSpPr>
            <a:spLocks noGrp="1" noChangeArrowheads="1"/>
          </p:cNvSpPr>
          <p:nvPr>
            <p:ph type="title"/>
          </p:nvPr>
        </p:nvSpPr>
        <p:spPr>
          <a:xfrm>
            <a:off x="457200" y="609600"/>
            <a:ext cx="8305800" cy="1143000"/>
          </a:xfrm>
        </p:spPr>
        <p:txBody>
          <a:bodyPr/>
          <a:lstStyle/>
          <a:p>
            <a:r>
              <a:rPr lang="en-US" dirty="0" smtClean="0">
                <a:latin typeface="Calibri" pitchFamily="34" charset="0"/>
              </a:rPr>
              <a:t>Data-Centric Routing</a:t>
            </a:r>
          </a:p>
        </p:txBody>
      </p:sp>
    </p:spTree>
  </p:cSld>
  <p:clrMapOvr>
    <a:masterClrMapping/>
  </p:clrMapOvr>
  <p:transition>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sz="4000" dirty="0" smtClean="0">
                <a:latin typeface="Calibri" pitchFamily="34" charset="0"/>
              </a:rPr>
              <a:t>Data Aggregation in WSNs</a:t>
            </a:r>
          </a:p>
        </p:txBody>
      </p:sp>
      <p:sp>
        <p:nvSpPr>
          <p:cNvPr id="6" name="Text Placeholder 5"/>
          <p:cNvSpPr>
            <a:spLocks noGrp="1"/>
          </p:cNvSpPr>
          <p:nvPr>
            <p:ph type="body" sz="half" idx="1"/>
          </p:nvPr>
        </p:nvSpPr>
        <p:spPr>
          <a:xfrm>
            <a:off x="685800" y="1981200"/>
            <a:ext cx="4191000" cy="4114800"/>
          </a:xfrm>
        </p:spPr>
        <p:txBody>
          <a:bodyPr/>
          <a:lstStyle/>
          <a:p>
            <a:r>
              <a:rPr lang="en-US" sz="2400" dirty="0" smtClean="0">
                <a:latin typeface="Calibri" pitchFamily="34" charset="0"/>
              </a:rPr>
              <a:t>Data coming from multiple sensor nodes are aggregated if they are about the same attribute of the phenomenon when they reach the same routing node on the way back to the sink</a:t>
            </a:r>
          </a:p>
          <a:p>
            <a:pPr lvl="1"/>
            <a:r>
              <a:rPr lang="en-US" sz="2000" b="0" dirty="0" smtClean="0">
                <a:latin typeface="Calibri" pitchFamily="34" charset="0"/>
              </a:rPr>
              <a:t>Solves implosion and overlap problem</a:t>
            </a:r>
          </a:p>
          <a:p>
            <a:pPr lvl="1"/>
            <a:r>
              <a:rPr lang="en-US" sz="2000" dirty="0" smtClean="0">
                <a:latin typeface="Calibri" pitchFamily="34" charset="0"/>
              </a:rPr>
              <a:t>Energy efficient</a:t>
            </a:r>
            <a:endParaRPr lang="en-US" sz="2000" b="0" dirty="0" smtClean="0">
              <a:latin typeface="Calibri" pitchFamily="34" charset="0"/>
            </a:endParaRPr>
          </a:p>
        </p:txBody>
      </p:sp>
      <p:pic>
        <p:nvPicPr>
          <p:cNvPr id="2050" name="Picture 2"/>
          <p:cNvPicPr>
            <a:picLocks noGrp="1" noChangeAspect="1" noChangeArrowheads="1"/>
          </p:cNvPicPr>
          <p:nvPr>
            <p:ph type="chart" sz="half" idx="2"/>
          </p:nvPr>
        </p:nvPicPr>
        <p:blipFill>
          <a:blip r:embed="rId3" cstate="print"/>
          <a:stretch>
            <a:fillRect/>
          </a:stretch>
        </p:blipFill>
        <p:spPr bwMode="auto">
          <a:xfrm>
            <a:off x="5267325" y="2905125"/>
            <a:ext cx="2571750" cy="226695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pPr>
              <a:defRPr/>
            </a:pPr>
            <a:fld id="{757571CA-6994-4EA7-8DFA-8A3F34FA1166}" type="slidenum">
              <a:rPr lang="en-US" smtClean="0"/>
              <a:pPr>
                <a:defRPr/>
              </a:pPr>
              <a:t>44</a:t>
            </a:fld>
            <a:endParaRPr lang="en-US"/>
          </a:p>
        </p:txBody>
      </p:sp>
    </p:spTree>
  </p:cSld>
  <p:clrMapOvr>
    <a:masterClrMapping/>
  </p:clrMapOvr>
  <p:transition>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Dissemination</a:t>
            </a:r>
            <a:endParaRPr lang="en-US" dirty="0"/>
          </a:p>
        </p:txBody>
      </p:sp>
      <p:sp>
        <p:nvSpPr>
          <p:cNvPr id="3" name="Text Placeholder 2"/>
          <p:cNvSpPr>
            <a:spLocks noGrp="1"/>
          </p:cNvSpPr>
          <p:nvPr>
            <p:ph type="body" sz="half" idx="1"/>
          </p:nvPr>
        </p:nvSpPr>
        <p:spPr>
          <a:xfrm>
            <a:off x="685800" y="1981200"/>
            <a:ext cx="7467600" cy="4114800"/>
          </a:xfrm>
        </p:spPr>
        <p:txBody>
          <a:bodyPr>
            <a:normAutofit/>
          </a:bodyPr>
          <a:lstStyle/>
          <a:p>
            <a:r>
              <a:rPr lang="en-US" altLang="en-US" sz="2800" b="1" dirty="0" smtClean="0"/>
              <a:t>Flooding </a:t>
            </a:r>
            <a:endParaRPr lang="en-US" altLang="en-US" sz="2800" b="1" dirty="0"/>
          </a:p>
          <a:p>
            <a:pPr lvl="1"/>
            <a:r>
              <a:rPr lang="en-US" altLang="en-US" sz="2400" dirty="0"/>
              <a:t>Sensor broadcasts every packet it receives</a:t>
            </a:r>
          </a:p>
          <a:p>
            <a:pPr lvl="1"/>
            <a:r>
              <a:rPr lang="en-US" altLang="en-US" sz="2400" dirty="0"/>
              <a:t>Relay of packet till the destination or maximum number of hops</a:t>
            </a:r>
          </a:p>
          <a:p>
            <a:pPr lvl="1"/>
            <a:r>
              <a:rPr lang="en-US" altLang="en-US" sz="2400" dirty="0"/>
              <a:t>No topology maintenance or routing</a:t>
            </a:r>
          </a:p>
          <a:p>
            <a:r>
              <a:rPr lang="en-US" altLang="en-US" sz="2800" b="1" dirty="0"/>
              <a:t>Gossiping</a:t>
            </a:r>
          </a:p>
          <a:p>
            <a:pPr lvl="1"/>
            <a:r>
              <a:rPr lang="en-US" altLang="en-US" sz="2400" dirty="0"/>
              <a:t>Enhanced version of flooding</a:t>
            </a:r>
          </a:p>
          <a:p>
            <a:pPr lvl="1"/>
            <a:r>
              <a:rPr lang="en-US" altLang="en-US" sz="2400" dirty="0"/>
              <a:t>Sends received packet to a randomly selected neighbor</a:t>
            </a:r>
          </a:p>
          <a:p>
            <a:pPr marL="109728" indent="0">
              <a:buNone/>
            </a:pPr>
            <a:endParaRPr lang="en-US" dirty="0"/>
          </a:p>
        </p:txBody>
      </p:sp>
      <p:sp>
        <p:nvSpPr>
          <p:cNvPr id="5" name="Slide Number Placeholder 4"/>
          <p:cNvSpPr>
            <a:spLocks noGrp="1"/>
          </p:cNvSpPr>
          <p:nvPr>
            <p:ph type="sldNum" sz="quarter" idx="12"/>
          </p:nvPr>
        </p:nvSpPr>
        <p:spPr/>
        <p:txBody>
          <a:bodyPr/>
          <a:lstStyle/>
          <a:p>
            <a:pPr>
              <a:defRPr/>
            </a:pPr>
            <a:fld id="{757571CA-6994-4EA7-8DFA-8A3F34FA1166}" type="slidenum">
              <a:rPr lang="en-US" smtClean="0"/>
              <a:pPr>
                <a:defRPr/>
              </a:pPr>
              <a:t>45</a:t>
            </a:fld>
            <a:endParaRPr lang="en-US"/>
          </a:p>
        </p:txBody>
      </p:sp>
    </p:spTree>
    <p:extLst>
      <p:ext uri="{BB962C8B-B14F-4D97-AF65-F5344CB8AC3E}">
        <p14:creationId xmlns:p14="http://schemas.microsoft.com/office/powerpoint/2010/main" xmlns="" val="735942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issues</a:t>
            </a:r>
            <a:endParaRPr lang="en-US" dirty="0"/>
          </a:p>
        </p:txBody>
      </p:sp>
      <p:sp>
        <p:nvSpPr>
          <p:cNvPr id="3" name="Text Placeholder 2"/>
          <p:cNvSpPr>
            <a:spLocks noGrp="1"/>
          </p:cNvSpPr>
          <p:nvPr>
            <p:ph type="body" sz="half" idx="1"/>
          </p:nvPr>
        </p:nvSpPr>
        <p:spPr>
          <a:xfrm>
            <a:off x="685800" y="1981200"/>
            <a:ext cx="7010400" cy="4114800"/>
          </a:xfrm>
        </p:spPr>
        <p:txBody>
          <a:bodyPr>
            <a:normAutofit/>
          </a:bodyPr>
          <a:lstStyle/>
          <a:p>
            <a:r>
              <a:rPr lang="en-US" dirty="0" smtClean="0"/>
              <a:t>Location </a:t>
            </a:r>
            <a:r>
              <a:rPr lang="en-US" dirty="0"/>
              <a:t>Discovery</a:t>
            </a:r>
          </a:p>
          <a:p>
            <a:r>
              <a:rPr lang="en-US" dirty="0" smtClean="0"/>
              <a:t>Quality </a:t>
            </a:r>
            <a:r>
              <a:rPr lang="en-US" dirty="0"/>
              <a:t>of a Sensor Network</a:t>
            </a:r>
          </a:p>
          <a:p>
            <a:r>
              <a:rPr lang="en-US" dirty="0" smtClean="0"/>
              <a:t>Real-Time Communication</a:t>
            </a:r>
          </a:p>
          <a:p>
            <a:r>
              <a:rPr lang="en-US" dirty="0" smtClean="0"/>
              <a:t>Layer Wise Issues</a:t>
            </a:r>
            <a:endParaRPr lang="en-US" dirty="0"/>
          </a:p>
          <a:p>
            <a:endParaRPr lang="en-US" dirty="0"/>
          </a:p>
        </p:txBody>
      </p:sp>
      <p:sp>
        <p:nvSpPr>
          <p:cNvPr id="5" name="Slide Number Placeholder 4"/>
          <p:cNvSpPr>
            <a:spLocks noGrp="1"/>
          </p:cNvSpPr>
          <p:nvPr>
            <p:ph type="sldNum" sz="quarter" idx="12"/>
          </p:nvPr>
        </p:nvSpPr>
        <p:spPr/>
        <p:txBody>
          <a:bodyPr/>
          <a:lstStyle/>
          <a:p>
            <a:pPr>
              <a:defRPr/>
            </a:pPr>
            <a:fld id="{757571CA-6994-4EA7-8DFA-8A3F34FA1166}" type="slidenum">
              <a:rPr lang="en-US" smtClean="0"/>
              <a:pPr>
                <a:defRPr/>
              </a:pPr>
              <a:t>46</a:t>
            </a:fld>
            <a:endParaRPr lang="en-US"/>
          </a:p>
        </p:txBody>
      </p:sp>
    </p:spTree>
    <p:extLst>
      <p:ext uri="{BB962C8B-B14F-4D97-AF65-F5344CB8AC3E}">
        <p14:creationId xmlns:p14="http://schemas.microsoft.com/office/powerpoint/2010/main" xmlns="" val="24845204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Communication</a:t>
            </a:r>
            <a:endParaRPr lang="en-US" dirty="0"/>
          </a:p>
        </p:txBody>
      </p:sp>
      <p:sp>
        <p:nvSpPr>
          <p:cNvPr id="3" name="Text Placeholder 2"/>
          <p:cNvSpPr>
            <a:spLocks noGrp="1"/>
          </p:cNvSpPr>
          <p:nvPr>
            <p:ph type="body" sz="half" idx="1"/>
          </p:nvPr>
        </p:nvSpPr>
        <p:spPr>
          <a:xfrm>
            <a:off x="685800" y="1981200"/>
            <a:ext cx="8001000" cy="4114800"/>
          </a:xfrm>
        </p:spPr>
        <p:txBody>
          <a:bodyPr/>
          <a:lstStyle/>
          <a:p>
            <a:r>
              <a:rPr lang="en-US" dirty="0"/>
              <a:t>Real-Time Communication using deadline based forwarding</a:t>
            </a:r>
          </a:p>
        </p:txBody>
      </p:sp>
      <p:sp>
        <p:nvSpPr>
          <p:cNvPr id="5" name="Slide Number Placeholder 4"/>
          <p:cNvSpPr>
            <a:spLocks noGrp="1"/>
          </p:cNvSpPr>
          <p:nvPr>
            <p:ph type="sldNum" sz="quarter" idx="12"/>
          </p:nvPr>
        </p:nvSpPr>
        <p:spPr/>
        <p:txBody>
          <a:bodyPr/>
          <a:lstStyle/>
          <a:p>
            <a:pPr>
              <a:defRPr/>
            </a:pPr>
            <a:fld id="{757571CA-6994-4EA7-8DFA-8A3F34FA1166}" type="slidenum">
              <a:rPr lang="en-US" smtClean="0"/>
              <a:pPr>
                <a:defRPr/>
              </a:pPr>
              <a:t>47</a:t>
            </a:fld>
            <a:endParaRPr lang="en-US"/>
          </a:p>
        </p:txBody>
      </p:sp>
    </p:spTree>
    <p:extLst>
      <p:ext uri="{BB962C8B-B14F-4D97-AF65-F5344CB8AC3E}">
        <p14:creationId xmlns:p14="http://schemas.microsoft.com/office/powerpoint/2010/main" xmlns="" val="23203625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a:xfrm>
            <a:off x="457200" y="1752600"/>
            <a:ext cx="8229600" cy="4572000"/>
          </a:xfrm>
        </p:spPr>
        <p:txBody>
          <a:bodyPr/>
          <a:lstStyle/>
          <a:p>
            <a:r>
              <a:rPr lang="en-US" sz="2800" dirty="0" smtClean="0">
                <a:latin typeface="Calibri" pitchFamily="34" charset="0"/>
              </a:rPr>
              <a:t>WSNs possible today due to technological advancement in various domains</a:t>
            </a:r>
          </a:p>
          <a:p>
            <a:r>
              <a:rPr lang="en-US" sz="2800" dirty="0" smtClean="0">
                <a:latin typeface="Calibri" pitchFamily="34" charset="0"/>
              </a:rPr>
              <a:t>Envisioned to become an essential part of our lives</a:t>
            </a:r>
          </a:p>
          <a:p>
            <a:r>
              <a:rPr lang="en-US" sz="2800" dirty="0" smtClean="0">
                <a:latin typeface="Calibri" pitchFamily="34" charset="0"/>
              </a:rPr>
              <a:t> Design Constraints need to be satisfied for realization of sensor networks</a:t>
            </a:r>
          </a:p>
          <a:p>
            <a:r>
              <a:rPr lang="en-US" sz="2800" dirty="0" smtClean="0">
                <a:latin typeface="Calibri" pitchFamily="34" charset="0"/>
              </a:rPr>
              <a:t>Tremendous research efforts being made in  different layers of WSNs protocol stack</a:t>
            </a:r>
            <a:endParaRPr lang="en-US" sz="2800" dirty="0">
              <a:latin typeface="Calibri" pitchFamily="34" charset="0"/>
            </a:endParaRP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48</a:t>
            </a:fld>
            <a:endParaRPr lang="en-US"/>
          </a:p>
        </p:txBody>
      </p:sp>
      <p:sp>
        <p:nvSpPr>
          <p:cNvPr id="184322" name="Rectangle 2"/>
          <p:cNvSpPr>
            <a:spLocks noGrp="1" noChangeArrowheads="1"/>
          </p:cNvSpPr>
          <p:nvPr>
            <p:ph type="title"/>
          </p:nvPr>
        </p:nvSpPr>
        <p:spPr>
          <a:xfrm>
            <a:off x="457200" y="609600"/>
            <a:ext cx="8305800" cy="1143000"/>
          </a:xfrm>
        </p:spPr>
        <p:txBody>
          <a:bodyPr/>
          <a:lstStyle/>
          <a:p>
            <a:r>
              <a:rPr lang="en-US" dirty="0" smtClean="0">
                <a:latin typeface="Calibri" pitchFamily="34" charset="0"/>
              </a:rPr>
              <a:t>Conclusion</a:t>
            </a:r>
          </a:p>
        </p:txBody>
      </p:sp>
    </p:spTree>
  </p:cSld>
  <p:clrMapOvr>
    <a:masterClrMapping/>
  </p:clrMapOvr>
  <p:transition>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t>Students </a:t>
            </a:r>
            <a:r>
              <a:rPr lang="en-US" dirty="0"/>
              <a:t>are required to read, present, and discuss  research </a:t>
            </a:r>
            <a:r>
              <a:rPr lang="en-US" dirty="0" smtClean="0"/>
              <a:t>papers.</a:t>
            </a:r>
            <a:r>
              <a:rPr lang="en-US" dirty="0"/>
              <a:t>  An average of 2-3 papers per week will be read.    For each paper, students should write a review answering each of the following questions:</a:t>
            </a:r>
          </a:p>
          <a:p>
            <a:pPr lvl="0"/>
            <a:r>
              <a:rPr lang="en-US" dirty="0"/>
              <a:t>What problems (with prior work or the lack thereof) were addressed or surveyed by the authors? </a:t>
            </a:r>
          </a:p>
          <a:p>
            <a:pPr lvl="0"/>
            <a:r>
              <a:rPr lang="en-US" dirty="0"/>
              <a:t>What solutions were proposed or surveyed by the authors? </a:t>
            </a:r>
          </a:p>
          <a:p>
            <a:pPr lvl="0"/>
            <a:r>
              <a:rPr lang="en-US" dirty="0"/>
              <a:t>What are the technical strengths and main contributions of the paper's proposed solutions? </a:t>
            </a:r>
          </a:p>
          <a:p>
            <a:pPr lvl="0"/>
            <a:r>
              <a:rPr lang="en-US" dirty="0"/>
              <a:t>What are the technical weaknesses of the paper's proposed solutions?  What suggestions do you have to improve upon the paper's ideas? </a:t>
            </a:r>
          </a:p>
          <a:p>
            <a:r>
              <a:rPr lang="en-US" dirty="0"/>
              <a:t>Each paper to be discussed in class will be assigned to a group of students to present in class.  </a:t>
            </a:r>
          </a:p>
          <a:p>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49</a:t>
            </a:fld>
            <a:endParaRPr lang="en-US"/>
          </a:p>
        </p:txBody>
      </p:sp>
      <p:sp>
        <p:nvSpPr>
          <p:cNvPr id="4" name="Title 3"/>
          <p:cNvSpPr>
            <a:spLocks noGrp="1"/>
          </p:cNvSpPr>
          <p:nvPr>
            <p:ph type="title"/>
          </p:nvPr>
        </p:nvSpPr>
        <p:spPr/>
        <p:txBody>
          <a:bodyPr>
            <a:normAutofit fontScale="90000"/>
          </a:bodyPr>
          <a:lstStyle/>
          <a:p>
            <a:r>
              <a:rPr lang="en-US" dirty="0"/>
              <a:t>Paper Reviews and Presentations</a:t>
            </a:r>
            <a:br>
              <a:rPr lang="en-US" dirty="0"/>
            </a:br>
            <a:endParaRPr lang="en-US" dirty="0"/>
          </a:p>
        </p:txBody>
      </p:sp>
    </p:spTree>
    <p:extLst>
      <p:ext uri="{BB962C8B-B14F-4D97-AF65-F5344CB8AC3E}">
        <p14:creationId xmlns:p14="http://schemas.microsoft.com/office/powerpoint/2010/main" xmlns="" val="289165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latin typeface="Arial" pitchFamily="34" charset="0"/>
                <a:cs typeface="Arial" pitchFamily="34" charset="0"/>
              </a:rPr>
              <a:t>Class discussion &amp; attendance (10%)</a:t>
            </a:r>
          </a:p>
          <a:p>
            <a:pPr lvl="0"/>
            <a:r>
              <a:rPr lang="en-US" dirty="0" smtClean="0">
                <a:latin typeface="Arial" pitchFamily="34" charset="0"/>
                <a:cs typeface="Arial" pitchFamily="34" charset="0"/>
              </a:rPr>
              <a:t>Midterm presentations (10%)</a:t>
            </a:r>
          </a:p>
          <a:p>
            <a:pPr lvl="0"/>
            <a:r>
              <a:rPr lang="en-US" dirty="0" smtClean="0">
                <a:latin typeface="Arial" pitchFamily="34" charset="0"/>
                <a:cs typeface="Arial" pitchFamily="34" charset="0"/>
              </a:rPr>
              <a:t>Midterm paper (40%)</a:t>
            </a:r>
          </a:p>
          <a:p>
            <a:pPr lvl="0"/>
            <a:r>
              <a:rPr lang="en-US" dirty="0" smtClean="0">
                <a:latin typeface="Arial" pitchFamily="34" charset="0"/>
                <a:cs typeface="Arial" pitchFamily="34" charset="0"/>
              </a:rPr>
              <a:t>Final Exam (40%)</a:t>
            </a:r>
          </a:p>
          <a:p>
            <a:pPr>
              <a:buNone/>
            </a:pP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a:t>
            </a:fld>
            <a:endParaRPr lang="en-US"/>
          </a:p>
        </p:txBody>
      </p:sp>
      <p:sp>
        <p:nvSpPr>
          <p:cNvPr id="4" name="Title 3"/>
          <p:cNvSpPr>
            <a:spLocks noGrp="1"/>
          </p:cNvSpPr>
          <p:nvPr>
            <p:ph type="title"/>
          </p:nvPr>
        </p:nvSpPr>
        <p:spPr/>
        <p:txBody>
          <a:bodyPr/>
          <a:lstStyle/>
          <a:p>
            <a:r>
              <a:rPr lang="en-US" dirty="0" smtClean="0"/>
              <a:t>Grading Criteria</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a:xfrm>
            <a:off x="457200" y="1752600"/>
            <a:ext cx="8229600" cy="4648200"/>
          </a:xfrm>
        </p:spPr>
        <p:txBody>
          <a:bodyPr/>
          <a:lstStyle/>
          <a:p>
            <a:r>
              <a:rPr lang="en-US" sz="2700" dirty="0" smtClean="0">
                <a:latin typeface="Calibri" pitchFamily="34" charset="0"/>
              </a:rPr>
              <a:t>I. F. </a:t>
            </a:r>
            <a:r>
              <a:rPr lang="en-US" sz="2700" dirty="0" err="1" smtClean="0">
                <a:latin typeface="Calibri" pitchFamily="34" charset="0"/>
              </a:rPr>
              <a:t>Akyildiz</a:t>
            </a:r>
            <a:r>
              <a:rPr lang="en-US" sz="2700" dirty="0" smtClean="0">
                <a:latin typeface="Calibri" pitchFamily="34" charset="0"/>
              </a:rPr>
              <a:t>, W. Su, Y. </a:t>
            </a:r>
            <a:r>
              <a:rPr lang="en-US" sz="2700" dirty="0" err="1" smtClean="0">
                <a:latin typeface="Calibri" pitchFamily="34" charset="0"/>
              </a:rPr>
              <a:t>Sankarasubramaniam</a:t>
            </a:r>
            <a:r>
              <a:rPr lang="en-US" sz="2700" dirty="0" smtClean="0">
                <a:latin typeface="Calibri" pitchFamily="34" charset="0"/>
              </a:rPr>
              <a:t>, and E. </a:t>
            </a:r>
            <a:r>
              <a:rPr lang="en-US" sz="2700" dirty="0" err="1" smtClean="0">
                <a:latin typeface="Calibri" pitchFamily="34" charset="0"/>
              </a:rPr>
              <a:t>Cayirci</a:t>
            </a:r>
            <a:r>
              <a:rPr lang="en-US" sz="2700" dirty="0" smtClean="0">
                <a:latin typeface="Calibri" pitchFamily="34" charset="0"/>
              </a:rPr>
              <a:t>, “Wireless Sensor Networks: A Survey”, Elsevier Computer Networks, volume 38, Issue 4, pp. 393-422, March 2002.</a:t>
            </a:r>
          </a:p>
          <a:p>
            <a:r>
              <a:rPr lang="en-US" sz="2700" dirty="0" smtClean="0">
                <a:latin typeface="Calibri" pitchFamily="34" charset="0"/>
              </a:rPr>
              <a:t>Dr. Victor Leung, Lecture Slides on “Wireless Sensor Networks”, University of British Columbia, Canada</a:t>
            </a:r>
          </a:p>
          <a:p>
            <a:r>
              <a:rPr lang="en-US" sz="2700" dirty="0" smtClean="0">
                <a:latin typeface="Calibri" pitchFamily="34" charset="0"/>
              </a:rPr>
              <a:t>D. </a:t>
            </a:r>
            <a:r>
              <a:rPr lang="en-US" sz="2700" dirty="0" err="1" smtClean="0">
                <a:latin typeface="Calibri" pitchFamily="34" charset="0"/>
              </a:rPr>
              <a:t>Curren</a:t>
            </a:r>
            <a:r>
              <a:rPr lang="en-US" sz="2700" dirty="0" smtClean="0">
                <a:latin typeface="Calibri" pitchFamily="34" charset="0"/>
              </a:rPr>
              <a:t>, “A Survey of Simulation in Sensor Networks”</a:t>
            </a:r>
          </a:p>
          <a:p>
            <a:r>
              <a:rPr lang="en-US" sz="2700" dirty="0" smtClean="0">
                <a:latin typeface="Calibri" pitchFamily="34" charset="0"/>
              </a:rPr>
              <a:t>Wikipedia, [Available Online] http://en.wikipedia.org/wiki/Wireless_Sensor_Networks</a:t>
            </a:r>
            <a:endParaRPr lang="en-US" sz="2700" dirty="0">
              <a:latin typeface="Calibri" pitchFamily="34" charset="0"/>
            </a:endParaRP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50</a:t>
            </a:fld>
            <a:endParaRPr lang="en-US"/>
          </a:p>
        </p:txBody>
      </p:sp>
      <p:sp>
        <p:nvSpPr>
          <p:cNvPr id="184322" name="Rectangle 2"/>
          <p:cNvSpPr>
            <a:spLocks noGrp="1" noChangeArrowheads="1"/>
          </p:cNvSpPr>
          <p:nvPr>
            <p:ph type="title"/>
          </p:nvPr>
        </p:nvSpPr>
        <p:spPr>
          <a:xfrm>
            <a:off x="457200" y="609600"/>
            <a:ext cx="8305800" cy="1143000"/>
          </a:xfrm>
        </p:spPr>
        <p:txBody>
          <a:bodyPr/>
          <a:lstStyle/>
          <a:p>
            <a:r>
              <a:rPr lang="en-US" dirty="0" smtClean="0">
                <a:latin typeface="Calibri" pitchFamily="34" charset="0"/>
              </a:rPr>
              <a:t>References</a:t>
            </a: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a:xfrm>
            <a:off x="457200" y="1752600"/>
            <a:ext cx="8229600" cy="4648200"/>
          </a:xfrm>
        </p:spPr>
        <p:txBody>
          <a:bodyPr/>
          <a:lstStyle/>
          <a:p>
            <a:endParaRPr lang="en-US" sz="2800" dirty="0" smtClean="0"/>
          </a:p>
          <a:p>
            <a:r>
              <a:rPr lang="en-US" sz="2800" dirty="0" smtClean="0">
                <a:latin typeface="Calibri" pitchFamily="34" charset="0"/>
              </a:rPr>
              <a:t>Dr. </a:t>
            </a:r>
            <a:r>
              <a:rPr lang="en-US" sz="2800" dirty="0" err="1" smtClean="0">
                <a:latin typeface="Calibri" pitchFamily="34" charset="0"/>
              </a:rPr>
              <a:t>Chenyang</a:t>
            </a:r>
            <a:r>
              <a:rPr lang="en-US" sz="2800" dirty="0" smtClean="0">
                <a:latin typeface="Calibri" pitchFamily="34" charset="0"/>
              </a:rPr>
              <a:t> Lu Slides on “Berkeley Motes and </a:t>
            </a:r>
            <a:r>
              <a:rPr lang="en-US" sz="2800" dirty="0" err="1" smtClean="0">
                <a:latin typeface="Calibri" pitchFamily="34" charset="0"/>
              </a:rPr>
              <a:t>TinyOS</a:t>
            </a:r>
            <a:r>
              <a:rPr lang="en-US" sz="2800" dirty="0" smtClean="0">
                <a:latin typeface="Calibri" pitchFamily="34" charset="0"/>
              </a:rPr>
              <a:t>”, Washington University in St. Louis, USA</a:t>
            </a:r>
          </a:p>
          <a:p>
            <a:r>
              <a:rPr lang="en-US" sz="2800" dirty="0" smtClean="0">
                <a:latin typeface="Calibri" pitchFamily="34" charset="0"/>
              </a:rPr>
              <a:t>J. Hill and D. Culler, “A Wireless Embedded Sensor Architecture for System-Level Optimization”, Technical Report, U.C. Berkeley, 2001.</a:t>
            </a:r>
          </a:p>
          <a:p>
            <a:r>
              <a:rPr lang="en-US" sz="2800" dirty="0" smtClean="0">
                <a:latin typeface="Calibri" pitchFamily="34" charset="0"/>
              </a:rPr>
              <a:t>X. Su, B.S. </a:t>
            </a:r>
            <a:r>
              <a:rPr lang="en-US" sz="2800" dirty="0" err="1" smtClean="0">
                <a:latin typeface="Calibri" pitchFamily="34" charset="0"/>
              </a:rPr>
              <a:t>Prabhu</a:t>
            </a:r>
            <a:r>
              <a:rPr lang="en-US" sz="2800" dirty="0" smtClean="0">
                <a:latin typeface="Calibri" pitchFamily="34" charset="0"/>
              </a:rPr>
              <a:t>, and R. </a:t>
            </a:r>
            <a:r>
              <a:rPr lang="en-US" sz="2800" dirty="0" err="1" smtClean="0">
                <a:latin typeface="Calibri" pitchFamily="34" charset="0"/>
              </a:rPr>
              <a:t>Gadh</a:t>
            </a:r>
            <a:r>
              <a:rPr lang="en-US" sz="2800" dirty="0" smtClean="0">
                <a:latin typeface="Calibri" pitchFamily="34" charset="0"/>
              </a:rPr>
              <a:t>, “RFID based General Wireless Sensor Interface”, Technical Report, UCLA, 2003.</a:t>
            </a: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51</a:t>
            </a:fld>
            <a:endParaRPr lang="en-US"/>
          </a:p>
        </p:txBody>
      </p:sp>
      <p:sp>
        <p:nvSpPr>
          <p:cNvPr id="184322" name="Rectangle 2"/>
          <p:cNvSpPr>
            <a:spLocks noGrp="1" noChangeArrowheads="1"/>
          </p:cNvSpPr>
          <p:nvPr>
            <p:ph type="title"/>
          </p:nvPr>
        </p:nvSpPr>
        <p:spPr>
          <a:xfrm>
            <a:off x="457200" y="609600"/>
            <a:ext cx="8305800" cy="1143000"/>
          </a:xfrm>
        </p:spPr>
        <p:txBody>
          <a:bodyPr/>
          <a:lstStyle/>
          <a:p>
            <a:r>
              <a:rPr lang="en-US" dirty="0" smtClean="0">
                <a:latin typeface="Calibri" pitchFamily="34" charset="0"/>
              </a:rPr>
              <a:t>References</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p:txBody>
          <a:bodyPr>
            <a:normAutofit fontScale="90000"/>
          </a:bodyPr>
          <a:lstStyle/>
          <a:p>
            <a:r>
              <a:rPr lang="en-US" sz="6000" dirty="0" smtClean="0"/>
              <a:t/>
            </a:r>
            <a:br>
              <a:rPr lang="en-US" sz="6000" dirty="0" smtClean="0"/>
            </a:br>
            <a:r>
              <a:rPr lang="en-US" sz="6000" dirty="0" smtClean="0">
                <a:latin typeface="Arial" pitchFamily="34" charset="0"/>
                <a:cs typeface="Arial" pitchFamily="34" charset="0"/>
              </a:rPr>
              <a:t>Thank you!</a:t>
            </a:r>
            <a:br>
              <a:rPr lang="en-US" sz="6000" dirty="0" smtClean="0">
                <a:latin typeface="Arial" pitchFamily="34" charset="0"/>
                <a:cs typeface="Arial" pitchFamily="34" charset="0"/>
              </a:rPr>
            </a:br>
            <a:endParaRPr lang="en-US" sz="6000" dirty="0" smtClean="0">
              <a:latin typeface="Arial" pitchFamily="34" charset="0"/>
              <a:cs typeface="Arial" pitchFamily="34" charset="0"/>
            </a:endParaRPr>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43D8E54-6123-497C-85F4-FBDA0DFB011A}" type="slidenum">
              <a:rPr lang="en-US" smtClean="0"/>
              <a:pPr>
                <a:defRPr/>
              </a:pPr>
              <a:t>52</a:t>
            </a:fld>
            <a:endParaRPr lang="en-US"/>
          </a:p>
        </p:txBody>
      </p:sp>
    </p:spTree>
  </p:cSld>
  <p:clrMapOvr>
    <a:masterClrMapping/>
  </p:clrMapOvr>
  <p:transition>
    <p:plus/>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53</a:t>
            </a:fld>
            <a:endParaRPr lang="en-US"/>
          </a:p>
        </p:txBody>
      </p:sp>
      <p:sp>
        <p:nvSpPr>
          <p:cNvPr id="4" name="Title 3"/>
          <p:cNvSpPr>
            <a:spLocks noGrp="1"/>
          </p:cNvSpPr>
          <p:nvPr>
            <p:ph type="title"/>
          </p:nvPr>
        </p:nvSpPr>
        <p:spPr/>
        <p:txBody>
          <a:bodyPr/>
          <a:lstStyle/>
          <a:p>
            <a:r>
              <a:rPr lang="en-US" dirty="0" smtClean="0"/>
              <a:t>802.15.4</a:t>
            </a:r>
            <a:endParaRPr 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09600" y="2362200"/>
            <a:ext cx="6172200" cy="2895600"/>
          </a:xfrm>
          <a:prstGeom prst="rect">
            <a:avLst/>
          </a:prstGeom>
          <a:noFill/>
          <a:ln w="9525">
            <a:noFill/>
            <a:miter lim="800000"/>
            <a:headEnd/>
            <a:tailEnd/>
          </a:ln>
        </p:spPr>
      </p:pic>
      <p:sp>
        <p:nvSpPr>
          <p:cNvPr id="6" name="TextBox 5"/>
          <p:cNvSpPr txBox="1"/>
          <p:nvPr/>
        </p:nvSpPr>
        <p:spPr>
          <a:xfrm>
            <a:off x="381000" y="1219200"/>
            <a:ext cx="8077200" cy="830997"/>
          </a:xfrm>
          <a:prstGeom prst="rect">
            <a:avLst/>
          </a:prstGeom>
          <a:noFill/>
        </p:spPr>
        <p:txBody>
          <a:bodyPr wrap="square" rtlCol="0">
            <a:spAutoFit/>
          </a:bodyPr>
          <a:lstStyle/>
          <a:p>
            <a:r>
              <a:rPr lang="en-US" dirty="0" smtClean="0"/>
              <a:t>Used by several “Internet of Things” protocols: </a:t>
            </a:r>
            <a:r>
              <a:rPr lang="en-US" dirty="0" err="1" smtClean="0"/>
              <a:t>ZigBee</a:t>
            </a:r>
            <a:r>
              <a:rPr lang="en-US" dirty="0" smtClean="0"/>
              <a:t>, 6LowPAN, Wireless HART, </a:t>
            </a:r>
            <a:r>
              <a:rPr lang="en-US" dirty="0" err="1" smtClean="0"/>
              <a:t>MiWi</a:t>
            </a:r>
            <a:r>
              <a:rPr lang="en-US" dirty="0" smtClean="0"/>
              <a:t>, and ISA 100.11a</a:t>
            </a:r>
            <a:endParaRPr lang="en-US" dirty="0"/>
          </a:p>
        </p:txBody>
      </p:sp>
      <p:sp>
        <p:nvSpPr>
          <p:cNvPr id="7" name="TextBox 6"/>
          <p:cNvSpPr txBox="1"/>
          <p:nvPr/>
        </p:nvSpPr>
        <p:spPr>
          <a:xfrm>
            <a:off x="685800" y="5334000"/>
            <a:ext cx="7315200" cy="461665"/>
          </a:xfrm>
          <a:prstGeom prst="rect">
            <a:avLst/>
          </a:prstGeom>
          <a:noFill/>
        </p:spPr>
        <p:txBody>
          <a:bodyPr wrap="square" rtlCol="0">
            <a:spAutoFit/>
          </a:bodyPr>
          <a:lstStyle/>
          <a:p>
            <a:r>
              <a:rPr lang="en-US" dirty="0" smtClean="0"/>
              <a:t>Uses the concept of spread spectrum as 802.11 </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54</a:t>
            </a:fld>
            <a:endParaRPr lang="en-US"/>
          </a:p>
        </p:txBody>
      </p:sp>
      <p:sp>
        <p:nvSpPr>
          <p:cNvPr id="4" name="Title 3"/>
          <p:cNvSpPr>
            <a:spLocks noGrp="1"/>
          </p:cNvSpPr>
          <p:nvPr>
            <p:ph type="title"/>
          </p:nvPr>
        </p:nvSpPr>
        <p:spPr/>
        <p:txBody>
          <a:bodyPr/>
          <a:lstStyle/>
          <a:p>
            <a:r>
              <a:rPr lang="en-US" dirty="0" smtClean="0"/>
              <a:t>Conventional Networking</a:t>
            </a:r>
            <a:endParaRPr lang="en-US" dirty="0"/>
          </a:p>
        </p:txBody>
      </p:sp>
      <p:pic>
        <p:nvPicPr>
          <p:cNvPr id="1028" name="Picture 4"/>
          <p:cNvPicPr>
            <a:picLocks noGrp="1" noChangeAspect="1" noChangeArrowheads="1"/>
          </p:cNvPicPr>
          <p:nvPr>
            <p:ph idx="1"/>
          </p:nvPr>
        </p:nvPicPr>
        <p:blipFill>
          <a:blip r:embed="rId2" cstate="print"/>
          <a:srcRect/>
          <a:stretch>
            <a:fillRect/>
          </a:stretch>
        </p:blipFill>
        <p:spPr bwMode="auto">
          <a:xfrm>
            <a:off x="1066800" y="1524000"/>
            <a:ext cx="6096000" cy="1962150"/>
          </a:xfrm>
          <a:prstGeom prst="rect">
            <a:avLst/>
          </a:prstGeom>
          <a:noFill/>
          <a:ln w="9525">
            <a:noFill/>
            <a:miter lim="800000"/>
            <a:headEnd/>
            <a:tailEnd/>
          </a:ln>
        </p:spPr>
      </p:pic>
      <p:sp>
        <p:nvSpPr>
          <p:cNvPr id="8" name="TextBox 7"/>
          <p:cNvSpPr txBox="1"/>
          <p:nvPr/>
        </p:nvSpPr>
        <p:spPr>
          <a:xfrm>
            <a:off x="609600" y="3962400"/>
            <a:ext cx="7467600" cy="1569660"/>
          </a:xfrm>
          <a:prstGeom prst="rect">
            <a:avLst/>
          </a:prstGeom>
          <a:noFill/>
        </p:spPr>
        <p:txBody>
          <a:bodyPr wrap="square" rtlCol="0">
            <a:spAutoFit/>
          </a:bodyPr>
          <a:lstStyle/>
          <a:p>
            <a:pPr algn="l"/>
            <a:r>
              <a:rPr lang="en-US" dirty="0" smtClean="0"/>
              <a:t>In conventional wireless network fixed frequency is used and this frequency does not change over time.</a:t>
            </a:r>
          </a:p>
          <a:p>
            <a:pPr algn="l"/>
            <a:r>
              <a:rPr lang="en-US" dirty="0" smtClean="0"/>
              <a:t>For example for listening to the video we tune to the fixed frequency such as 93.5 FM.</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Interference: Another signal may be transmitted on or very near frequency of the desired signal. It may be deliberate or accidental.</a:t>
            </a:r>
          </a:p>
          <a:p>
            <a:r>
              <a:rPr lang="en-US" dirty="0" smtClean="0"/>
              <a:t>Interception: A constant frequency is easy to intercept</a:t>
            </a:r>
          </a:p>
          <a:p>
            <a:r>
              <a:rPr lang="en-US" dirty="0" smtClean="0"/>
              <a:t>Also known as </a:t>
            </a:r>
            <a:r>
              <a:rPr lang="en-US" dirty="0" smtClean="0">
                <a:solidFill>
                  <a:srgbClr val="FF0000"/>
                </a:solidFill>
              </a:rPr>
              <a:t>Narrowband Signal</a:t>
            </a:r>
          </a:p>
          <a:p>
            <a:r>
              <a:rPr lang="en-US" dirty="0" smtClean="0"/>
              <a:t>Requires lots of power</a:t>
            </a:r>
          </a:p>
          <a:p>
            <a:r>
              <a:rPr lang="en-US" dirty="0" smtClean="0"/>
              <a:t>Jamming is also easier:</a:t>
            </a:r>
          </a:p>
          <a:p>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55</a:t>
            </a:fld>
            <a:endParaRPr lang="en-US"/>
          </a:p>
        </p:txBody>
      </p:sp>
      <p:sp>
        <p:nvSpPr>
          <p:cNvPr id="4" name="Title 3"/>
          <p:cNvSpPr>
            <a:spLocks noGrp="1"/>
          </p:cNvSpPr>
          <p:nvPr>
            <p:ph type="title"/>
          </p:nvPr>
        </p:nvSpPr>
        <p:spPr/>
        <p:txBody>
          <a:bodyPr/>
          <a:lstStyle/>
          <a:p>
            <a:r>
              <a:rPr lang="en-US" dirty="0" smtClean="0"/>
              <a:t>Conventional Networking</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Apply techniques to deliberately </a:t>
            </a:r>
            <a:r>
              <a:rPr lang="en-US" dirty="0" smtClean="0">
                <a:solidFill>
                  <a:srgbClr val="FF0000"/>
                </a:solidFill>
              </a:rPr>
              <a:t>spread</a:t>
            </a:r>
            <a:r>
              <a:rPr lang="en-US" dirty="0" smtClean="0"/>
              <a:t> the spectrum of the original signal </a:t>
            </a:r>
          </a:p>
          <a:p>
            <a:r>
              <a:rPr lang="en-US" dirty="0" smtClean="0"/>
              <a:t>New signal with wider bandwidth</a:t>
            </a:r>
          </a:p>
          <a:p>
            <a:r>
              <a:rPr lang="en-US" dirty="0" smtClean="0"/>
              <a:t>Reduced interference </a:t>
            </a:r>
          </a:p>
          <a:p>
            <a:r>
              <a:rPr lang="en-US" dirty="0" smtClean="0"/>
              <a:t>Immunity to Jamming</a:t>
            </a:r>
          </a:p>
          <a:p>
            <a:r>
              <a:rPr lang="en-US" dirty="0" smtClean="0"/>
              <a:t>Secure</a:t>
            </a:r>
          </a:p>
          <a:p>
            <a:r>
              <a:rPr lang="en-US" dirty="0" smtClean="0"/>
              <a:t>Low power consumption</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56</a:t>
            </a:fld>
            <a:endParaRPr lang="en-US"/>
          </a:p>
        </p:txBody>
      </p:sp>
      <p:sp>
        <p:nvSpPr>
          <p:cNvPr id="4" name="Title 3"/>
          <p:cNvSpPr>
            <a:spLocks noGrp="1"/>
          </p:cNvSpPr>
          <p:nvPr>
            <p:ph type="title"/>
          </p:nvPr>
        </p:nvSpPr>
        <p:spPr/>
        <p:txBody>
          <a:bodyPr/>
          <a:lstStyle/>
          <a:p>
            <a:r>
              <a:rPr lang="en-US" dirty="0" smtClean="0"/>
              <a:t>Spread Spectrum Technology</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57</a:t>
            </a:fld>
            <a:endParaRPr lang="en-US"/>
          </a:p>
        </p:txBody>
      </p:sp>
      <p:sp>
        <p:nvSpPr>
          <p:cNvPr id="4" name="Title 3"/>
          <p:cNvSpPr>
            <a:spLocks noGrp="1"/>
          </p:cNvSpPr>
          <p:nvPr>
            <p:ph type="title"/>
          </p:nvPr>
        </p:nvSpPr>
        <p:spPr/>
        <p:txBody>
          <a:bodyPr/>
          <a:lstStyle/>
          <a:p>
            <a:r>
              <a:rPr lang="en-US" dirty="0" smtClean="0"/>
              <a:t>Spread Spectrum Technology</a:t>
            </a:r>
            <a:endParaRPr lang="en-US" dirty="0"/>
          </a:p>
        </p:txBody>
      </p:sp>
      <p:pic>
        <p:nvPicPr>
          <p:cNvPr id="2050" name="Picture 2"/>
          <p:cNvPicPr>
            <a:picLocks noGrp="1" noChangeAspect="1" noChangeArrowheads="1"/>
          </p:cNvPicPr>
          <p:nvPr>
            <p:ph idx="1"/>
          </p:nvPr>
        </p:nvPicPr>
        <p:blipFill>
          <a:blip r:embed="rId3" cstate="print"/>
          <a:srcRect/>
          <a:stretch>
            <a:fillRect/>
          </a:stretch>
        </p:blipFill>
        <p:spPr bwMode="auto">
          <a:xfrm>
            <a:off x="762000" y="1447800"/>
            <a:ext cx="7086600" cy="4038600"/>
          </a:xfrm>
          <a:prstGeom prst="rect">
            <a:avLst/>
          </a:prstGeom>
          <a:noFill/>
          <a:ln w="9525">
            <a:noFill/>
            <a:miter lim="800000"/>
            <a:headEnd/>
            <a:tailEnd/>
          </a:ln>
        </p:spPr>
      </p:pic>
      <p:sp>
        <p:nvSpPr>
          <p:cNvPr id="6" name="TextBox 5"/>
          <p:cNvSpPr txBox="1"/>
          <p:nvPr/>
        </p:nvSpPr>
        <p:spPr>
          <a:xfrm>
            <a:off x="533400" y="5029200"/>
            <a:ext cx="7772400" cy="1200329"/>
          </a:xfrm>
          <a:prstGeom prst="rect">
            <a:avLst/>
          </a:prstGeom>
          <a:noFill/>
        </p:spPr>
        <p:txBody>
          <a:bodyPr wrap="square" rtlCol="0">
            <a:spAutoFit/>
          </a:bodyPr>
          <a:lstStyle/>
          <a:p>
            <a:pPr algn="l"/>
            <a:r>
              <a:rPr lang="en-US" dirty="0" smtClean="0"/>
              <a:t>Example: To transmit 1 </a:t>
            </a:r>
            <a:r>
              <a:rPr lang="en-US" dirty="0" err="1" smtClean="0"/>
              <a:t>Mhz</a:t>
            </a:r>
            <a:r>
              <a:rPr lang="en-US" dirty="0" smtClean="0"/>
              <a:t> using narrowband might require 10 Watt while 20 </a:t>
            </a:r>
            <a:r>
              <a:rPr lang="en-US" dirty="0" err="1" smtClean="0"/>
              <a:t>Mhz</a:t>
            </a:r>
            <a:r>
              <a:rPr lang="en-US" dirty="0" smtClean="0"/>
              <a:t> can be transmitted using 10mw in case of spread spectrum</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Works in ISM band (902-928Mhz, 2400-2483.5Mhz, 5752-5850 </a:t>
            </a:r>
            <a:r>
              <a:rPr lang="en-US" dirty="0" err="1" smtClean="0"/>
              <a:t>Mhz</a:t>
            </a:r>
            <a:r>
              <a:rPr lang="en-US" dirty="0" smtClean="0"/>
              <a:t>)</a:t>
            </a:r>
          </a:p>
          <a:p>
            <a:r>
              <a:rPr lang="en-US" dirty="0" smtClean="0"/>
              <a:t>Wireless LAN (Local Area Networks) widely use spread spectrum communications. IEEE 802.11 is a standard that is developed for mobile communication, and widely implemented throughout the world. The standard defines three types of Physical Layer communications. These are:</a:t>
            </a:r>
          </a:p>
          <a:p>
            <a:pPr lvl="1"/>
            <a:r>
              <a:rPr lang="en-US" dirty="0" smtClean="0"/>
              <a:t>Infrared (IR) Communications</a:t>
            </a:r>
          </a:p>
          <a:p>
            <a:pPr lvl="1"/>
            <a:r>
              <a:rPr lang="en-US" dirty="0" smtClean="0"/>
              <a:t>Direct Sequence Spread Spectrum Communications</a:t>
            </a:r>
          </a:p>
          <a:p>
            <a:pPr lvl="1"/>
            <a:r>
              <a:rPr lang="en-US" dirty="0" smtClean="0"/>
              <a:t>Frequency Hopping Spread Spectrum Communications.</a:t>
            </a:r>
          </a:p>
          <a:p>
            <a:r>
              <a:rPr lang="en-US" dirty="0" smtClean="0"/>
              <a:t>Among the three, DSSS, and FHSS are widely used.</a:t>
            </a:r>
          </a:p>
          <a:p>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58</a:t>
            </a:fld>
            <a:endParaRPr lang="en-US"/>
          </a:p>
        </p:txBody>
      </p:sp>
      <p:sp>
        <p:nvSpPr>
          <p:cNvPr id="4" name="Title 3"/>
          <p:cNvSpPr>
            <a:spLocks noGrp="1"/>
          </p:cNvSpPr>
          <p:nvPr>
            <p:ph type="title"/>
          </p:nvPr>
        </p:nvSpPr>
        <p:spPr/>
        <p:txBody>
          <a:bodyPr/>
          <a:lstStyle/>
          <a:p>
            <a:r>
              <a:rPr lang="en-US" dirty="0" smtClean="0"/>
              <a:t>Uses of Spread Spectrum</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Cordless Phones</a:t>
            </a:r>
          </a:p>
          <a:p>
            <a:r>
              <a:rPr lang="en-US" dirty="0" smtClean="0"/>
              <a:t>Cellular base stations interconnection</a:t>
            </a:r>
          </a:p>
          <a:p>
            <a:r>
              <a:rPr lang="en-US" dirty="0" smtClean="0"/>
              <a:t>Military communications</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59</a:t>
            </a:fld>
            <a:endParaRPr lang="en-US"/>
          </a:p>
        </p:txBody>
      </p:sp>
      <p:sp>
        <p:nvSpPr>
          <p:cNvPr id="4" name="Title 3"/>
          <p:cNvSpPr>
            <a:spLocks noGrp="1"/>
          </p:cNvSpPr>
          <p:nvPr>
            <p:ph type="title"/>
          </p:nvPr>
        </p:nvSpPr>
        <p:spPr/>
        <p:txBody>
          <a:bodyPr/>
          <a:lstStyle/>
          <a:p>
            <a:r>
              <a:rPr lang="en-US" dirty="0" smtClean="0"/>
              <a:t>Uses of Spread Spectrum</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a:xfrm>
            <a:off x="685800" y="1752600"/>
            <a:ext cx="7772400" cy="4572000"/>
          </a:xfrm>
        </p:spPr>
        <p:txBody>
          <a:bodyPr>
            <a:normAutofit/>
          </a:bodyPr>
          <a:lstStyle/>
          <a:p>
            <a:r>
              <a:rPr lang="en-US" sz="2800" dirty="0" smtClean="0">
                <a:solidFill>
                  <a:srgbClr val="FF0000"/>
                </a:solidFill>
                <a:latin typeface="Calibri" pitchFamily="34" charset="0"/>
              </a:rPr>
              <a:t>sensor</a:t>
            </a:r>
            <a:r>
              <a:rPr lang="en-US" sz="2800" dirty="0" smtClean="0">
                <a:latin typeface="Calibri" pitchFamily="34" charset="0"/>
              </a:rPr>
              <a:t> </a:t>
            </a:r>
          </a:p>
          <a:p>
            <a:pPr lvl="1"/>
            <a:r>
              <a:rPr lang="en-US" sz="2000" dirty="0" smtClean="0">
                <a:latin typeface="Calibri" pitchFamily="34" charset="0"/>
              </a:rPr>
              <a:t>A transducer</a:t>
            </a:r>
          </a:p>
          <a:p>
            <a:pPr lvl="1"/>
            <a:r>
              <a:rPr lang="en-US" sz="2000" dirty="0" smtClean="0">
                <a:latin typeface="Calibri" pitchFamily="34" charset="0"/>
              </a:rPr>
              <a:t>converts physical phenomenon e.g. heat, light, motion, vibration, and sound into electrical signals</a:t>
            </a:r>
          </a:p>
          <a:p>
            <a:r>
              <a:rPr lang="en-US" sz="2800" dirty="0" smtClean="0">
                <a:solidFill>
                  <a:srgbClr val="FF0000"/>
                </a:solidFill>
                <a:latin typeface="Calibri" pitchFamily="34" charset="0"/>
              </a:rPr>
              <a:t>sensor node</a:t>
            </a:r>
            <a:r>
              <a:rPr lang="en-US" sz="2800" dirty="0" smtClean="0">
                <a:latin typeface="Calibri" pitchFamily="34" charset="0"/>
              </a:rPr>
              <a:t> </a:t>
            </a:r>
          </a:p>
          <a:p>
            <a:pPr lvl="1"/>
            <a:r>
              <a:rPr lang="en-US" sz="2000" dirty="0" smtClean="0">
                <a:latin typeface="Calibri" pitchFamily="34" charset="0"/>
              </a:rPr>
              <a:t>basic unit in sensor network</a:t>
            </a:r>
          </a:p>
          <a:p>
            <a:pPr lvl="1"/>
            <a:r>
              <a:rPr lang="en-US" sz="2000" dirty="0" smtClean="0">
                <a:latin typeface="Calibri" pitchFamily="34" charset="0"/>
              </a:rPr>
              <a:t> contains on-board sensors, processor, memory, transceiver, and power supply</a:t>
            </a:r>
          </a:p>
          <a:p>
            <a:r>
              <a:rPr lang="en-US" sz="2800" dirty="0" smtClean="0">
                <a:solidFill>
                  <a:srgbClr val="FF0000"/>
                </a:solidFill>
                <a:latin typeface="Calibri" pitchFamily="34" charset="0"/>
              </a:rPr>
              <a:t>sensor network</a:t>
            </a:r>
            <a:r>
              <a:rPr lang="en-US" sz="2800" dirty="0" smtClean="0">
                <a:latin typeface="Calibri" pitchFamily="34" charset="0"/>
              </a:rPr>
              <a:t> </a:t>
            </a:r>
          </a:p>
          <a:p>
            <a:pPr lvl="1"/>
            <a:r>
              <a:rPr lang="en-US" sz="2000" dirty="0" smtClean="0">
                <a:latin typeface="Calibri" pitchFamily="34" charset="0"/>
              </a:rPr>
              <a:t>consists of a large number of sensor nodes </a:t>
            </a:r>
          </a:p>
          <a:p>
            <a:pPr lvl="1"/>
            <a:r>
              <a:rPr lang="en-US" sz="2000" dirty="0" smtClean="0">
                <a:latin typeface="Calibri" pitchFamily="34" charset="0"/>
              </a:rPr>
              <a:t>nodes deployed either inside or very close to the sensed phenomenon</a:t>
            </a: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6</a:t>
            </a:fld>
            <a:endParaRPr lang="en-US"/>
          </a:p>
        </p:txBody>
      </p:sp>
      <p:sp>
        <p:nvSpPr>
          <p:cNvPr id="184322" name="Rectangle 2"/>
          <p:cNvSpPr>
            <a:spLocks noGrp="1" noChangeArrowheads="1"/>
          </p:cNvSpPr>
          <p:nvPr>
            <p:ph type="title"/>
          </p:nvPr>
        </p:nvSpPr>
        <p:spPr/>
        <p:txBody>
          <a:bodyPr/>
          <a:lstStyle/>
          <a:p>
            <a:r>
              <a:rPr lang="en-US" dirty="0" smtClean="0">
                <a:latin typeface="Calibri" pitchFamily="34" charset="0"/>
              </a:rPr>
              <a:t>Introduction</a:t>
            </a:r>
          </a:p>
        </p:txBody>
      </p:sp>
    </p:spTree>
  </p:cSld>
  <p:clrMapOvr>
    <a:masterClrMapping/>
  </p:clrMapOvr>
  <p:transition>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Frequency Hopping (FHSS)</a:t>
            </a:r>
          </a:p>
          <a:p>
            <a:r>
              <a:rPr lang="en-US" dirty="0" smtClean="0"/>
              <a:t>Direct Sequence (DH-SS)</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60</a:t>
            </a:fld>
            <a:endParaRPr lang="en-US"/>
          </a:p>
        </p:txBody>
      </p:sp>
      <p:sp>
        <p:nvSpPr>
          <p:cNvPr id="4" name="Title 3"/>
          <p:cNvSpPr>
            <a:spLocks noGrp="1"/>
          </p:cNvSpPr>
          <p:nvPr>
            <p:ph type="title"/>
          </p:nvPr>
        </p:nvSpPr>
        <p:spPr/>
        <p:txBody>
          <a:bodyPr/>
          <a:lstStyle/>
          <a:p>
            <a:r>
              <a:rPr lang="en-US" dirty="0" smtClean="0"/>
              <a:t>Spread Spectrum</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Carrier signal frequency changed (hopped) </a:t>
            </a:r>
          </a:p>
          <a:p>
            <a:pPr lvl="1"/>
            <a:r>
              <a:rPr lang="en-US" dirty="0" smtClean="0"/>
              <a:t>Predetermined sequence(hopping pattern)</a:t>
            </a:r>
          </a:p>
          <a:p>
            <a:pPr lvl="1"/>
            <a:r>
              <a:rPr lang="en-US" dirty="0" smtClean="0"/>
              <a:t>Pseudorandom sequence known to both transmitter and receiver </a:t>
            </a:r>
          </a:p>
          <a:p>
            <a:pPr lvl="1">
              <a:buNone/>
            </a:pPr>
            <a:r>
              <a:rPr lang="en-US" dirty="0" smtClean="0"/>
              <a:t>For example</a:t>
            </a:r>
          </a:p>
          <a:p>
            <a:pPr>
              <a:buNone/>
            </a:pPr>
            <a:r>
              <a:rPr lang="en-US" dirty="0" smtClean="0"/>
              <a:t>2.449GHZ, 2.452GHz, 2.448GHZ, 2.440GHZ</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61</a:t>
            </a:fld>
            <a:endParaRPr lang="en-US"/>
          </a:p>
        </p:txBody>
      </p:sp>
      <p:sp>
        <p:nvSpPr>
          <p:cNvPr id="4" name="Title 3"/>
          <p:cNvSpPr>
            <a:spLocks noGrp="1"/>
          </p:cNvSpPr>
          <p:nvPr>
            <p:ph type="title"/>
          </p:nvPr>
        </p:nvSpPr>
        <p:spPr/>
        <p:txBody>
          <a:bodyPr/>
          <a:lstStyle/>
          <a:p>
            <a:r>
              <a:rPr lang="en-US" dirty="0" smtClean="0"/>
              <a:t>Frequency Hopping SS</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smtClean="0"/>
              <a:t>Channel: </a:t>
            </a:r>
            <a:r>
              <a:rPr lang="en-US" dirty="0" smtClean="0"/>
              <a:t>Specific Hop patterns. FCC allows 26 different hop patterns</a:t>
            </a:r>
          </a:p>
          <a:p>
            <a:pPr marL="365760" lvl="1" indent="-256032">
              <a:spcBef>
                <a:spcPts val="400"/>
              </a:spcBef>
              <a:buSzPct val="68000"/>
              <a:buFont typeface="Wingdings 3"/>
              <a:buChar char=""/>
            </a:pPr>
            <a:r>
              <a:rPr lang="en-US" b="1" dirty="0" smtClean="0"/>
              <a:t>Dwell Time: </a:t>
            </a:r>
            <a:r>
              <a:rPr lang="en-US" dirty="0" smtClean="0"/>
              <a:t>transmit time on a particular frequency (</a:t>
            </a:r>
            <a:r>
              <a:rPr lang="en-GB" dirty="0" smtClean="0"/>
              <a:t>300 ms in IEEE 802.11)</a:t>
            </a:r>
            <a:endParaRPr lang="en-US" dirty="0" smtClean="0"/>
          </a:p>
          <a:p>
            <a:r>
              <a:rPr lang="en-US" b="1" dirty="0" smtClean="0"/>
              <a:t>Hope time: </a:t>
            </a:r>
            <a:r>
              <a:rPr lang="en-US" dirty="0" smtClean="0"/>
              <a:t>a very small amount of time during a frequency change for which the radio is not transmitting</a:t>
            </a:r>
          </a:p>
          <a:p>
            <a:r>
              <a:rPr lang="en-US" dirty="0" smtClean="0"/>
              <a:t>Dwell interval≤ Hop interval</a:t>
            </a:r>
          </a:p>
          <a:p>
            <a:r>
              <a:rPr lang="en-US" dirty="0" smtClean="0"/>
              <a:t>Available radio frequency spectrum (band)  – Divided into q sub-bands (</a:t>
            </a:r>
            <a:r>
              <a:rPr lang="en-US" dirty="0" err="1" smtClean="0"/>
              <a:t>frequency#slots</a:t>
            </a:r>
            <a:r>
              <a:rPr lang="en-US" dirty="0" smtClean="0"/>
              <a:t>)</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62</a:t>
            </a:fld>
            <a:endParaRPr lang="en-US"/>
          </a:p>
        </p:txBody>
      </p:sp>
      <p:sp>
        <p:nvSpPr>
          <p:cNvPr id="4" name="Title 3"/>
          <p:cNvSpPr>
            <a:spLocks noGrp="1"/>
          </p:cNvSpPr>
          <p:nvPr>
            <p:ph type="title"/>
          </p:nvPr>
        </p:nvSpPr>
        <p:spPr/>
        <p:txBody>
          <a:bodyPr/>
          <a:lstStyle/>
          <a:p>
            <a:r>
              <a:rPr lang="en-US" dirty="0" smtClean="0"/>
              <a:t>Frequency Hopping Systems</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63</a:t>
            </a:fld>
            <a:endParaRPr lang="en-US"/>
          </a:p>
        </p:txBody>
      </p:sp>
      <p:sp>
        <p:nvSpPr>
          <p:cNvPr id="4" name="Title 3"/>
          <p:cNvSpPr>
            <a:spLocks noGrp="1"/>
          </p:cNvSpPr>
          <p:nvPr>
            <p:ph type="title"/>
          </p:nvPr>
        </p:nvSpPr>
        <p:spPr/>
        <p:txBody>
          <a:bodyPr/>
          <a:lstStyle/>
          <a:p>
            <a:r>
              <a:rPr lang="en-US" dirty="0" smtClean="0"/>
              <a:t>FHSS (Sender)</a:t>
            </a:r>
            <a:endParaRPr lang="en-US" dirty="0"/>
          </a:p>
        </p:txBody>
      </p:sp>
      <p:pic>
        <p:nvPicPr>
          <p:cNvPr id="3076" name="Picture 4"/>
          <p:cNvPicPr>
            <a:picLocks noGrp="1" noChangeAspect="1" noChangeArrowheads="1"/>
          </p:cNvPicPr>
          <p:nvPr>
            <p:ph idx="1"/>
          </p:nvPr>
        </p:nvPicPr>
        <p:blipFill>
          <a:blip r:embed="rId2" cstate="print"/>
          <a:srcRect/>
          <a:stretch>
            <a:fillRect/>
          </a:stretch>
        </p:blipFill>
        <p:spPr bwMode="auto">
          <a:xfrm>
            <a:off x="1295400" y="1600200"/>
            <a:ext cx="6934200" cy="319166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Pseudorandom Numbers</a:t>
            </a:r>
          </a:p>
        </p:txBody>
      </p:sp>
      <p:sp>
        <p:nvSpPr>
          <p:cNvPr id="83971" name="Rectangle 3"/>
          <p:cNvSpPr>
            <a:spLocks noGrp="1" noChangeArrowheads="1"/>
          </p:cNvSpPr>
          <p:nvPr>
            <p:ph type="body" idx="1"/>
          </p:nvPr>
        </p:nvSpPr>
        <p:spPr/>
        <p:txBody>
          <a:bodyPr/>
          <a:lstStyle/>
          <a:p>
            <a:r>
              <a:rPr lang="en-GB" dirty="0"/>
              <a:t>Generated by algorithm using initial seed</a:t>
            </a:r>
          </a:p>
          <a:p>
            <a:r>
              <a:rPr lang="en-GB" dirty="0"/>
              <a:t>Deterministic algorithm</a:t>
            </a:r>
          </a:p>
          <a:p>
            <a:pPr lvl="1"/>
            <a:r>
              <a:rPr lang="en-GB" dirty="0"/>
              <a:t>Not actually random</a:t>
            </a:r>
          </a:p>
          <a:p>
            <a:pPr lvl="1"/>
            <a:r>
              <a:rPr lang="en-GB" dirty="0"/>
              <a:t>If algorithm good, results pass reasonable tests of randomness</a:t>
            </a:r>
          </a:p>
          <a:p>
            <a:r>
              <a:rPr lang="en-GB" dirty="0"/>
              <a:t>Need to know algorithm and seed to predict </a:t>
            </a:r>
            <a:r>
              <a:rPr lang="en-GB" dirty="0" smtClean="0"/>
              <a:t>sequence</a:t>
            </a:r>
          </a:p>
          <a:p>
            <a:r>
              <a:rPr lang="en-US" dirty="0" smtClean="0"/>
              <a:t>Hence only receiver can decode signal</a:t>
            </a:r>
            <a:endParaRPr lang="en-GB"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65</a:t>
            </a:fld>
            <a:endParaRPr lang="en-US"/>
          </a:p>
        </p:txBody>
      </p:sp>
      <p:sp>
        <p:nvSpPr>
          <p:cNvPr id="4" name="Title 3"/>
          <p:cNvSpPr>
            <a:spLocks noGrp="1"/>
          </p:cNvSpPr>
          <p:nvPr>
            <p:ph type="title"/>
          </p:nvPr>
        </p:nvSpPr>
        <p:spPr/>
        <p:txBody>
          <a:bodyPr/>
          <a:lstStyle/>
          <a:p>
            <a:r>
              <a:rPr lang="en-US" dirty="0" smtClean="0"/>
              <a:t>FHSS (Receiver)</a:t>
            </a:r>
            <a:endParaRPr lang="en-US" dirty="0"/>
          </a:p>
        </p:txBody>
      </p:sp>
      <p:pic>
        <p:nvPicPr>
          <p:cNvPr id="5123" name="Picture 3"/>
          <p:cNvPicPr>
            <a:picLocks noGrp="1" noChangeAspect="1" noChangeArrowheads="1"/>
          </p:cNvPicPr>
          <p:nvPr>
            <p:ph idx="1"/>
          </p:nvPr>
        </p:nvPicPr>
        <p:blipFill>
          <a:blip r:embed="rId2" cstate="print"/>
          <a:srcRect/>
          <a:stretch>
            <a:fillRect/>
          </a:stretch>
        </p:blipFill>
        <p:spPr bwMode="auto">
          <a:xfrm>
            <a:off x="1143000" y="1905000"/>
            <a:ext cx="6934199" cy="2944019"/>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66</a:t>
            </a:fld>
            <a:endParaRPr lang="en-US"/>
          </a:p>
        </p:txBody>
      </p:sp>
      <p:sp>
        <p:nvSpPr>
          <p:cNvPr id="4" name="Title 3"/>
          <p:cNvSpPr>
            <a:spLocks noGrp="1"/>
          </p:cNvSpPr>
          <p:nvPr>
            <p:ph type="title"/>
          </p:nvPr>
        </p:nvSpPr>
        <p:spPr/>
        <p:txBody>
          <a:bodyPr/>
          <a:lstStyle/>
          <a:p>
            <a:r>
              <a:rPr lang="en-US" dirty="0" smtClean="0"/>
              <a:t>FHSS</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04800" y="1447800"/>
            <a:ext cx="8229600" cy="3234979"/>
          </a:xfrm>
          <a:prstGeom prst="rect">
            <a:avLst/>
          </a:prstGeom>
          <a:noFill/>
          <a:ln w="9525">
            <a:noFill/>
            <a:miter lim="800000"/>
            <a:headEnd/>
            <a:tailEnd/>
          </a:ln>
        </p:spPr>
      </p:pic>
      <p:sp>
        <p:nvSpPr>
          <p:cNvPr id="7" name="TextBox 6"/>
          <p:cNvSpPr txBox="1"/>
          <p:nvPr/>
        </p:nvSpPr>
        <p:spPr>
          <a:xfrm>
            <a:off x="609600" y="5029200"/>
            <a:ext cx="8001000" cy="1569660"/>
          </a:xfrm>
          <a:prstGeom prst="rect">
            <a:avLst/>
          </a:prstGeom>
          <a:noFill/>
        </p:spPr>
        <p:txBody>
          <a:bodyPr wrap="square" rtlCol="0">
            <a:spAutoFit/>
          </a:bodyPr>
          <a:lstStyle/>
          <a:p>
            <a:pPr algn="l"/>
            <a:r>
              <a:rPr lang="en-US" dirty="0" smtClean="0"/>
              <a:t>A spreading code dictates the sequence of channels used. </a:t>
            </a:r>
          </a:p>
          <a:p>
            <a:pPr algn="l"/>
            <a:r>
              <a:rPr lang="en-US" dirty="0" smtClean="0"/>
              <a:t>There are 2</a:t>
            </a:r>
            <a:r>
              <a:rPr lang="en-US" baseline="30000" dirty="0" smtClean="0"/>
              <a:t>k</a:t>
            </a:r>
            <a:r>
              <a:rPr lang="en-US" dirty="0" smtClean="0"/>
              <a:t> carrier frequencies forming 2</a:t>
            </a:r>
            <a:r>
              <a:rPr lang="en-US" baseline="30000" dirty="0" smtClean="0"/>
              <a:t>k</a:t>
            </a:r>
            <a:r>
              <a:rPr lang="en-US" dirty="0" smtClean="0"/>
              <a:t> channels. Here k=3</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Receiver hops between frequencies in sync with transmitter </a:t>
            </a:r>
          </a:p>
          <a:p>
            <a:r>
              <a:rPr lang="en-US" dirty="0" smtClean="0"/>
              <a:t>Eavesdroppers hear unintelligible blips </a:t>
            </a:r>
          </a:p>
          <a:p>
            <a:r>
              <a:rPr lang="en-US" dirty="0" smtClean="0"/>
              <a:t>Jamming on one frequency affects only a few bits </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67</a:t>
            </a:fld>
            <a:endParaRPr lang="en-US"/>
          </a:p>
        </p:txBody>
      </p:sp>
      <p:sp>
        <p:nvSpPr>
          <p:cNvPr id="4" name="Title 3"/>
          <p:cNvSpPr>
            <a:spLocks noGrp="1"/>
          </p:cNvSpPr>
          <p:nvPr>
            <p:ph type="title"/>
          </p:nvPr>
        </p:nvSpPr>
        <p:spPr/>
        <p:txBody>
          <a:bodyPr/>
          <a:lstStyle/>
          <a:p>
            <a:r>
              <a:rPr lang="en-US" dirty="0" smtClean="0"/>
              <a:t>FHSS</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Slow and Fast FHSS</a:t>
            </a:r>
          </a:p>
        </p:txBody>
      </p:sp>
      <p:sp>
        <p:nvSpPr>
          <p:cNvPr id="88067" name="Rectangle 3"/>
          <p:cNvSpPr>
            <a:spLocks noGrp="1" noChangeArrowheads="1"/>
          </p:cNvSpPr>
          <p:nvPr>
            <p:ph type="body" idx="1"/>
          </p:nvPr>
        </p:nvSpPr>
        <p:spPr/>
        <p:txBody>
          <a:bodyPr>
            <a:normAutofit lnSpcReduction="10000"/>
          </a:bodyPr>
          <a:lstStyle/>
          <a:p>
            <a:r>
              <a:rPr lang="en-US" dirty="0" smtClean="0"/>
              <a:t>FHSS commonly uses multiple FSK (MFSK)</a:t>
            </a:r>
          </a:p>
          <a:p>
            <a:endParaRPr lang="en-GB" dirty="0" smtClean="0"/>
          </a:p>
          <a:p>
            <a:endParaRPr lang="en-GB" dirty="0" smtClean="0"/>
          </a:p>
          <a:p>
            <a:r>
              <a:rPr lang="en-GB" dirty="0" smtClean="0"/>
              <a:t>Frequency </a:t>
            </a:r>
            <a:r>
              <a:rPr lang="en-GB" dirty="0"/>
              <a:t>shifted every </a:t>
            </a:r>
            <a:r>
              <a:rPr lang="en-GB" dirty="0" err="1"/>
              <a:t>T</a:t>
            </a:r>
            <a:r>
              <a:rPr lang="en-GB" baseline="-25000" dirty="0" err="1"/>
              <a:t>c</a:t>
            </a:r>
            <a:r>
              <a:rPr lang="en-GB" dirty="0"/>
              <a:t> </a:t>
            </a:r>
            <a:r>
              <a:rPr lang="en-GB" dirty="0" smtClean="0"/>
              <a:t>seconds (Dwell time)</a:t>
            </a:r>
            <a:endParaRPr lang="en-GB" dirty="0"/>
          </a:p>
          <a:p>
            <a:r>
              <a:rPr lang="en-GB" dirty="0"/>
              <a:t>Duration of signal element is T</a:t>
            </a:r>
            <a:r>
              <a:rPr lang="en-GB" baseline="-25000" dirty="0"/>
              <a:t>s</a:t>
            </a:r>
            <a:r>
              <a:rPr lang="en-GB" dirty="0"/>
              <a:t> seconds</a:t>
            </a:r>
          </a:p>
          <a:p>
            <a:r>
              <a:rPr lang="en-GB" dirty="0"/>
              <a:t>Slow FHSS has </a:t>
            </a:r>
            <a:r>
              <a:rPr lang="en-GB" dirty="0" err="1"/>
              <a:t>T</a:t>
            </a:r>
            <a:r>
              <a:rPr lang="en-GB" baseline="-25000" dirty="0" err="1"/>
              <a:t>c</a:t>
            </a:r>
            <a:r>
              <a:rPr lang="en-GB" dirty="0"/>
              <a:t> </a:t>
            </a:r>
            <a:r>
              <a:rPr lang="en-GB" dirty="0">
                <a:sym typeface="Symbol" pitchFamily="18" charset="2"/>
              </a:rPr>
              <a:t> </a:t>
            </a:r>
            <a:r>
              <a:rPr lang="en-GB" dirty="0" smtClean="0">
                <a:sym typeface="Symbol" pitchFamily="18" charset="2"/>
              </a:rPr>
              <a:t>T</a:t>
            </a:r>
            <a:r>
              <a:rPr lang="en-GB" baseline="-25000" dirty="0" smtClean="0">
                <a:sym typeface="Symbol" pitchFamily="18" charset="2"/>
              </a:rPr>
              <a:t>s </a:t>
            </a:r>
            <a:r>
              <a:rPr lang="en-GB" dirty="0" smtClean="0">
                <a:sym typeface="Symbol" pitchFamily="18" charset="2"/>
              </a:rPr>
              <a:t>(popular in Wireless LAN)</a:t>
            </a:r>
            <a:endParaRPr lang="en-GB" dirty="0">
              <a:sym typeface="Symbol" pitchFamily="18" charset="2"/>
            </a:endParaRPr>
          </a:p>
          <a:p>
            <a:r>
              <a:rPr lang="en-GB" dirty="0">
                <a:sym typeface="Symbol" pitchFamily="18" charset="2"/>
              </a:rPr>
              <a:t>Fast FHSS has </a:t>
            </a:r>
            <a:r>
              <a:rPr lang="en-GB" dirty="0" err="1">
                <a:sym typeface="Symbol" pitchFamily="18" charset="2"/>
              </a:rPr>
              <a:t>T</a:t>
            </a:r>
            <a:r>
              <a:rPr lang="en-GB" baseline="-25000" dirty="0" err="1">
                <a:sym typeface="Symbol" pitchFamily="18" charset="2"/>
              </a:rPr>
              <a:t>c</a:t>
            </a:r>
            <a:r>
              <a:rPr lang="en-GB" dirty="0">
                <a:sym typeface="Symbol" pitchFamily="18" charset="2"/>
              </a:rPr>
              <a:t> &lt; </a:t>
            </a:r>
            <a:r>
              <a:rPr lang="en-GB" dirty="0" smtClean="0">
                <a:sym typeface="Symbol" pitchFamily="18" charset="2"/>
              </a:rPr>
              <a:t>T</a:t>
            </a:r>
            <a:r>
              <a:rPr lang="en-GB" baseline="-25000" dirty="0" smtClean="0">
                <a:sym typeface="Symbol" pitchFamily="18" charset="2"/>
              </a:rPr>
              <a:t>s</a:t>
            </a:r>
            <a:endParaRPr lang="en-GB" baseline="-25000" dirty="0">
              <a:sym typeface="Symbol" pitchFamily="18" charset="2"/>
            </a:endParaRPr>
          </a:p>
          <a:p>
            <a:r>
              <a:rPr lang="en-GB" dirty="0">
                <a:sym typeface="Symbol" pitchFamily="18" charset="2"/>
              </a:rPr>
              <a:t>Generally fast FHSS gives improved performance in noise (or jamming)</a:t>
            </a:r>
          </a:p>
        </p:txBody>
      </p:sp>
      <p:pic>
        <p:nvPicPr>
          <p:cNvPr id="6147" name="Picture 3"/>
          <p:cNvPicPr>
            <a:picLocks noChangeAspect="1" noChangeArrowheads="1"/>
          </p:cNvPicPr>
          <p:nvPr/>
        </p:nvPicPr>
        <p:blipFill>
          <a:blip r:embed="rId3" cstate="print"/>
          <a:srcRect/>
          <a:stretch>
            <a:fillRect/>
          </a:stretch>
        </p:blipFill>
        <p:spPr bwMode="auto">
          <a:xfrm>
            <a:off x="914400" y="1828800"/>
            <a:ext cx="7829550" cy="790575"/>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sz="3200"/>
              <a:t>Slow Frequency Hop Spread Spectrum Using MFSK (M=4, k=2)</a:t>
            </a:r>
          </a:p>
        </p:txBody>
      </p:sp>
      <p:pic>
        <p:nvPicPr>
          <p:cNvPr id="67587" name="Picture 3"/>
          <p:cNvPicPr>
            <a:picLocks noChangeAspect="1" noChangeArrowheads="1"/>
          </p:cNvPicPr>
          <p:nvPr/>
        </p:nvPicPr>
        <p:blipFill>
          <a:blip r:embed="rId2" cstate="print"/>
          <a:srcRect b="18080"/>
          <a:stretch>
            <a:fillRect/>
          </a:stretch>
        </p:blipFill>
        <p:spPr bwMode="auto">
          <a:xfrm>
            <a:off x="76200" y="1752601"/>
            <a:ext cx="8305800" cy="3886200"/>
          </a:xfrm>
          <a:prstGeom prst="rect">
            <a:avLst/>
          </a:prstGeom>
          <a:noFill/>
          <a:ln w="9525">
            <a:noFill/>
            <a:miter lim="800000"/>
            <a:headEnd/>
            <a:tailEnd/>
          </a:ln>
          <a:effectLst/>
        </p:spPr>
      </p:pic>
      <p:sp>
        <p:nvSpPr>
          <p:cNvPr id="4" name="TextBox 3"/>
          <p:cNvSpPr txBox="1"/>
          <p:nvPr/>
        </p:nvSpPr>
        <p:spPr>
          <a:xfrm>
            <a:off x="152400" y="5791200"/>
            <a:ext cx="8763000" cy="1077218"/>
          </a:xfrm>
          <a:prstGeom prst="rect">
            <a:avLst/>
          </a:prstGeom>
          <a:noFill/>
        </p:spPr>
        <p:txBody>
          <a:bodyPr wrap="square" rtlCol="0">
            <a:spAutoFit/>
          </a:bodyPr>
          <a:lstStyle/>
          <a:p>
            <a:pPr algn="l">
              <a:buFont typeface="Arial" pitchFamily="34" charset="0"/>
              <a:buChar char="•"/>
            </a:pPr>
            <a:r>
              <a:rPr lang="en-US" sz="1600" dirty="0" smtClean="0"/>
              <a:t>M (M=4) different frequencies are used to encode log</a:t>
            </a:r>
            <a:r>
              <a:rPr lang="en-US" sz="1600" baseline="-25000" dirty="0" smtClean="0"/>
              <a:t>2</a:t>
            </a:r>
            <a:r>
              <a:rPr lang="en-US" sz="1600" dirty="0" smtClean="0"/>
              <a:t>(M) = 2 data bits </a:t>
            </a:r>
          </a:p>
          <a:p>
            <a:pPr algn="l">
              <a:buFont typeface="Arial" pitchFamily="34" charset="0"/>
              <a:buChar char="•"/>
            </a:pPr>
            <a:r>
              <a:rPr lang="en-US" sz="1600" dirty="0" smtClean="0"/>
              <a:t>Each channel has total bandwidth W</a:t>
            </a:r>
            <a:r>
              <a:rPr lang="en-US" sz="1600" baseline="-25000" dirty="0" smtClean="0"/>
              <a:t>d</a:t>
            </a:r>
            <a:r>
              <a:rPr lang="en-US" sz="1600" dirty="0" smtClean="0"/>
              <a:t> = M×f</a:t>
            </a:r>
            <a:r>
              <a:rPr lang="en-US" sz="1600" baseline="-25000" dirty="0" smtClean="0"/>
              <a:t>d</a:t>
            </a:r>
            <a:r>
              <a:rPr lang="en-US" sz="1600" dirty="0" smtClean="0"/>
              <a:t>, </a:t>
            </a:r>
            <a:r>
              <a:rPr lang="en-US" sz="1600" dirty="0" err="1" smtClean="0"/>
              <a:t>f</a:t>
            </a:r>
            <a:r>
              <a:rPr lang="en-US" sz="1600" baseline="-25000" dirty="0" err="1" smtClean="0"/>
              <a:t>d</a:t>
            </a:r>
            <a:r>
              <a:rPr lang="en-US" sz="1600" dirty="0" smtClean="0"/>
              <a:t>= difference frequency </a:t>
            </a:r>
          </a:p>
          <a:p>
            <a:pPr algn="l">
              <a:buFont typeface="Arial" pitchFamily="34" charset="0"/>
              <a:buChar char="•"/>
            </a:pPr>
            <a:r>
              <a:rPr lang="en-US" sz="1600" dirty="0" smtClean="0"/>
              <a:t>FHSS uses 2</a:t>
            </a:r>
            <a:r>
              <a:rPr lang="en-US" sz="1600" baseline="30000" dirty="0" smtClean="0"/>
              <a:t>k</a:t>
            </a:r>
            <a:r>
              <a:rPr lang="en-US" sz="1600" dirty="0" smtClean="0"/>
              <a:t> different channels (k = 2), total bandwidth W</a:t>
            </a:r>
            <a:r>
              <a:rPr lang="en-US" sz="1600" baseline="-25000" dirty="0" smtClean="0"/>
              <a:t>s</a:t>
            </a:r>
            <a:r>
              <a:rPr lang="en-US" sz="1600" dirty="0" smtClean="0"/>
              <a:t>= 2</a:t>
            </a:r>
            <a:r>
              <a:rPr lang="en-US" sz="1600" baseline="30000" dirty="0" smtClean="0"/>
              <a:t>k</a:t>
            </a:r>
            <a:r>
              <a:rPr lang="en-US" sz="1600" dirty="0" smtClean="0"/>
              <a:t>×W</a:t>
            </a:r>
            <a:r>
              <a:rPr lang="en-US" sz="1600" baseline="-25000" dirty="0" smtClean="0"/>
              <a:t>d</a:t>
            </a:r>
            <a:r>
              <a:rPr lang="en-US" sz="1600" dirty="0" smtClean="0"/>
              <a:t> </a:t>
            </a:r>
          </a:p>
          <a:p>
            <a:pPr algn="l">
              <a:buFont typeface="Arial" pitchFamily="34" charset="0"/>
              <a:buChar char="•"/>
            </a:pPr>
            <a:r>
              <a:rPr lang="en-US" sz="1600" dirty="0" smtClean="0"/>
              <a:t>Each 2 bits of PN sequence is used to select one of the four channels</a:t>
            </a:r>
            <a:endParaRPr lang="en-US" sz="1600" dirty="0"/>
          </a:p>
        </p:txBody>
      </p:sp>
      <p:sp>
        <p:nvSpPr>
          <p:cNvPr id="5" name="TextBox 4"/>
          <p:cNvSpPr txBox="1"/>
          <p:nvPr/>
        </p:nvSpPr>
        <p:spPr>
          <a:xfrm>
            <a:off x="4419600" y="4876800"/>
            <a:ext cx="4419600" cy="830997"/>
          </a:xfrm>
          <a:prstGeom prst="rect">
            <a:avLst/>
          </a:prstGeom>
          <a:noFill/>
        </p:spPr>
        <p:txBody>
          <a:bodyPr wrap="square" rtlCol="0">
            <a:spAutoFit/>
          </a:bodyPr>
          <a:lstStyle/>
          <a:p>
            <a:pPr algn="l"/>
            <a:r>
              <a:rPr lang="en-US" sz="1600" dirty="0" smtClean="0"/>
              <a:t>T=bit time</a:t>
            </a:r>
          </a:p>
          <a:p>
            <a:pPr algn="l"/>
            <a:r>
              <a:rPr lang="en-US" sz="1600" dirty="0" smtClean="0"/>
              <a:t>T</a:t>
            </a:r>
            <a:r>
              <a:rPr lang="en-US" sz="1600" baseline="-25000" dirty="0" smtClean="0"/>
              <a:t>s</a:t>
            </a:r>
            <a:r>
              <a:rPr lang="en-US" sz="1600" dirty="0" smtClean="0"/>
              <a:t> = duration of signal element</a:t>
            </a:r>
          </a:p>
          <a:p>
            <a:pPr algn="l"/>
            <a:r>
              <a:rPr lang="en-US" sz="1600" dirty="0" smtClean="0"/>
              <a:t>T</a:t>
            </a:r>
            <a:r>
              <a:rPr lang="en-US" sz="1600" baseline="-25000" dirty="0" smtClean="0"/>
              <a:t>c</a:t>
            </a:r>
            <a:r>
              <a:rPr lang="en-US" sz="1600" dirty="0" smtClean="0"/>
              <a:t> = frequency shift time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836613" y="12700"/>
            <a:ext cx="8288337" cy="82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rgbClr val="000099"/>
                </a:solidFill>
                <a:latin typeface="Comic Sans MS" pitchFamily="66" charset="0"/>
                <a:ea typeface="ＭＳ Ｐゴシック" pitchFamily="34" charset="-128"/>
              </a:defRPr>
            </a:lvl1pPr>
            <a:lvl2pPr marL="742950" indent="-285750" eaLnBrk="0" hangingPunct="0">
              <a:spcBef>
                <a:spcPct val="20000"/>
              </a:spcBef>
              <a:buChar char="–"/>
              <a:defRPr sz="2800">
                <a:solidFill>
                  <a:schemeClr val="tx1"/>
                </a:solidFill>
                <a:latin typeface="Comic Sans MS" pitchFamily="66" charset="0"/>
                <a:ea typeface="ＭＳ Ｐゴシック" pitchFamily="34" charset="-128"/>
              </a:defRPr>
            </a:lvl2pPr>
            <a:lvl3pPr marL="1143000" indent="-228600" eaLnBrk="0" hangingPunct="0">
              <a:spcBef>
                <a:spcPct val="20000"/>
              </a:spcBef>
              <a:buChar char="•"/>
              <a:defRPr sz="2400">
                <a:solidFill>
                  <a:schemeClr val="tx1"/>
                </a:solidFill>
                <a:latin typeface="Comic Sans MS" pitchFamily="66" charset="0"/>
                <a:ea typeface="ＭＳ Ｐゴシック" pitchFamily="34" charset="-128"/>
              </a:defRPr>
            </a:lvl3pPr>
            <a:lvl4pPr marL="1600200" indent="-228600" eaLnBrk="0" hangingPunct="0">
              <a:spcBef>
                <a:spcPct val="20000"/>
              </a:spcBef>
              <a:buChar char="–"/>
              <a:defRPr sz="2000">
                <a:solidFill>
                  <a:schemeClr val="tx1"/>
                </a:solidFill>
                <a:latin typeface="Comic Sans MS" pitchFamily="66" charset="0"/>
                <a:ea typeface="ＭＳ Ｐゴシック" pitchFamily="34" charset="-128"/>
              </a:defRPr>
            </a:lvl4pPr>
            <a:lvl5pPr marL="2057400" indent="-228600" eaLnBrk="0" hangingPunct="0">
              <a:spcBef>
                <a:spcPct val="20000"/>
              </a:spcBef>
              <a:buChar char="»"/>
              <a:defRPr sz="2000">
                <a:solidFill>
                  <a:schemeClr val="tx1"/>
                </a:solidFill>
                <a:latin typeface="Comic Sans MS" pitchFamily="66"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Comic Sans MS" pitchFamily="66" charset="0"/>
                <a:ea typeface="ＭＳ Ｐゴシック" pitchFamily="34" charset="-128"/>
              </a:defRPr>
            </a:lvl9pPr>
          </a:lstStyle>
          <a:p>
            <a:pPr algn="l" eaLnBrk="1" hangingPunct="1">
              <a:spcBef>
                <a:spcPct val="0"/>
              </a:spcBef>
              <a:buFontTx/>
              <a:buNone/>
            </a:pPr>
            <a:r>
              <a:rPr lang="en-US" altLang="zh-TW" sz="4000" b="1" dirty="0">
                <a:solidFill>
                  <a:schemeClr val="tx2">
                    <a:lumMod val="75000"/>
                  </a:schemeClr>
                </a:solidFill>
                <a:ea typeface="新細明體" pitchFamily="18" charset="-120"/>
              </a:rPr>
              <a:t>Modern Sensor Nodes</a:t>
            </a:r>
          </a:p>
        </p:txBody>
      </p:sp>
      <p:pic>
        <p:nvPicPr>
          <p:cNvPr id="49155" name="Picture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363" y="1125538"/>
            <a:ext cx="8677275" cy="547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Tree>
    <p:extLst>
      <p:ext uri="{BB962C8B-B14F-4D97-AF65-F5344CB8AC3E}">
        <p14:creationId xmlns:p14="http://schemas.microsoft.com/office/powerpoint/2010/main" xmlns="" val="37736536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GB" sz="3200"/>
              <a:t>Fast Frequency Hop Spread Spectrum Using MFSK (M=4, k=2)</a:t>
            </a:r>
          </a:p>
        </p:txBody>
      </p:sp>
      <p:pic>
        <p:nvPicPr>
          <p:cNvPr id="68611" name="Picture 3"/>
          <p:cNvPicPr>
            <a:picLocks noChangeAspect="1" noChangeArrowheads="1"/>
          </p:cNvPicPr>
          <p:nvPr/>
        </p:nvPicPr>
        <p:blipFill>
          <a:blip r:embed="rId2" cstate="print"/>
          <a:srcRect b="15106"/>
          <a:stretch>
            <a:fillRect/>
          </a:stretch>
        </p:blipFill>
        <p:spPr bwMode="auto">
          <a:xfrm>
            <a:off x="76200" y="1557339"/>
            <a:ext cx="8991600" cy="4005262"/>
          </a:xfrm>
          <a:prstGeom prst="rect">
            <a:avLst/>
          </a:prstGeom>
          <a:noFill/>
          <a:ln w="9525">
            <a:noFill/>
            <a:miter lim="800000"/>
            <a:headEnd/>
            <a:tailEnd/>
          </a:ln>
          <a:effectLst/>
        </p:spPr>
      </p:pic>
      <p:sp>
        <p:nvSpPr>
          <p:cNvPr id="4" name="TextBox 3"/>
          <p:cNvSpPr txBox="1"/>
          <p:nvPr/>
        </p:nvSpPr>
        <p:spPr>
          <a:xfrm>
            <a:off x="4724400" y="4876800"/>
            <a:ext cx="4419600" cy="830997"/>
          </a:xfrm>
          <a:prstGeom prst="rect">
            <a:avLst/>
          </a:prstGeom>
          <a:noFill/>
        </p:spPr>
        <p:txBody>
          <a:bodyPr wrap="square" rtlCol="0">
            <a:spAutoFit/>
          </a:bodyPr>
          <a:lstStyle/>
          <a:p>
            <a:pPr algn="l"/>
            <a:r>
              <a:rPr lang="en-US" sz="1600" dirty="0" smtClean="0"/>
              <a:t>T=bit time</a:t>
            </a:r>
          </a:p>
          <a:p>
            <a:pPr algn="l"/>
            <a:r>
              <a:rPr lang="en-US" sz="1600" dirty="0" smtClean="0"/>
              <a:t>T</a:t>
            </a:r>
            <a:r>
              <a:rPr lang="en-US" sz="1600" baseline="-25000" dirty="0" smtClean="0"/>
              <a:t>s</a:t>
            </a:r>
            <a:r>
              <a:rPr lang="en-US" sz="1600" dirty="0" smtClean="0"/>
              <a:t> = duration of signal element</a:t>
            </a:r>
          </a:p>
          <a:p>
            <a:pPr algn="l"/>
            <a:r>
              <a:rPr lang="en-US" sz="1600" dirty="0" smtClean="0"/>
              <a:t>T</a:t>
            </a:r>
            <a:r>
              <a:rPr lang="en-US" sz="1600" baseline="-25000" dirty="0" smtClean="0"/>
              <a:t>c</a:t>
            </a:r>
            <a:r>
              <a:rPr lang="en-US" sz="1600" dirty="0" smtClean="0"/>
              <a:t> = frequency shift time</a:t>
            </a:r>
            <a:endParaRPr lang="en-US" sz="1600" dirty="0"/>
          </a:p>
        </p:txBody>
      </p:sp>
      <p:sp>
        <p:nvSpPr>
          <p:cNvPr id="5" name="TextBox 4"/>
          <p:cNvSpPr txBox="1"/>
          <p:nvPr/>
        </p:nvSpPr>
        <p:spPr>
          <a:xfrm>
            <a:off x="152400" y="5791200"/>
            <a:ext cx="8763000" cy="1077218"/>
          </a:xfrm>
          <a:prstGeom prst="rect">
            <a:avLst/>
          </a:prstGeom>
          <a:noFill/>
        </p:spPr>
        <p:txBody>
          <a:bodyPr wrap="square" rtlCol="0">
            <a:spAutoFit/>
          </a:bodyPr>
          <a:lstStyle/>
          <a:p>
            <a:pPr algn="l">
              <a:buFont typeface="Arial" pitchFamily="34" charset="0"/>
              <a:buChar char="•"/>
            </a:pPr>
            <a:r>
              <a:rPr lang="en-US" sz="1600" dirty="0" smtClean="0"/>
              <a:t>M (M=4) different frequencies are used to encode log</a:t>
            </a:r>
            <a:r>
              <a:rPr lang="en-US" sz="1600" baseline="-25000" dirty="0" smtClean="0"/>
              <a:t>2</a:t>
            </a:r>
            <a:r>
              <a:rPr lang="en-US" sz="1600" dirty="0" smtClean="0"/>
              <a:t>(M) = 2 data bits </a:t>
            </a:r>
          </a:p>
          <a:p>
            <a:pPr algn="l">
              <a:buFont typeface="Arial" pitchFamily="34" charset="0"/>
              <a:buChar char="•"/>
            </a:pPr>
            <a:r>
              <a:rPr lang="en-US" sz="1600" dirty="0" smtClean="0"/>
              <a:t>Each channel has total bandwidth W</a:t>
            </a:r>
            <a:r>
              <a:rPr lang="en-US" sz="1600" baseline="-25000" dirty="0" smtClean="0"/>
              <a:t>d</a:t>
            </a:r>
            <a:r>
              <a:rPr lang="en-US" sz="1600" dirty="0" smtClean="0"/>
              <a:t> = M×f</a:t>
            </a:r>
            <a:r>
              <a:rPr lang="en-US" sz="1600" baseline="-25000" dirty="0" smtClean="0"/>
              <a:t>d</a:t>
            </a:r>
            <a:r>
              <a:rPr lang="en-US" sz="1600" dirty="0" smtClean="0"/>
              <a:t>, </a:t>
            </a:r>
            <a:r>
              <a:rPr lang="en-US" sz="1600" dirty="0" err="1" smtClean="0"/>
              <a:t>f</a:t>
            </a:r>
            <a:r>
              <a:rPr lang="en-US" sz="1600" baseline="-25000" dirty="0" err="1" smtClean="0"/>
              <a:t>d</a:t>
            </a:r>
            <a:r>
              <a:rPr lang="en-US" sz="1600" dirty="0" smtClean="0"/>
              <a:t>= difference frequency </a:t>
            </a:r>
          </a:p>
          <a:p>
            <a:pPr algn="l">
              <a:buFont typeface="Arial" pitchFamily="34" charset="0"/>
              <a:buChar char="•"/>
            </a:pPr>
            <a:r>
              <a:rPr lang="en-US" sz="1600" dirty="0" smtClean="0"/>
              <a:t>FHSS uses 2</a:t>
            </a:r>
            <a:r>
              <a:rPr lang="en-US" sz="1600" baseline="30000" dirty="0" smtClean="0"/>
              <a:t>k</a:t>
            </a:r>
            <a:r>
              <a:rPr lang="en-US" sz="1600" dirty="0" smtClean="0"/>
              <a:t> different channels (k = 2), total bandwidth W</a:t>
            </a:r>
            <a:r>
              <a:rPr lang="en-US" sz="1600" baseline="-25000" dirty="0" smtClean="0"/>
              <a:t>s</a:t>
            </a:r>
            <a:r>
              <a:rPr lang="en-US" sz="1600" dirty="0" smtClean="0"/>
              <a:t>= 2</a:t>
            </a:r>
            <a:r>
              <a:rPr lang="en-US" sz="1600" baseline="30000" dirty="0" smtClean="0"/>
              <a:t>k</a:t>
            </a:r>
            <a:r>
              <a:rPr lang="en-US" sz="1600" dirty="0" smtClean="0"/>
              <a:t>×W</a:t>
            </a:r>
            <a:r>
              <a:rPr lang="en-US" sz="1600" baseline="-25000" dirty="0" smtClean="0"/>
              <a:t>d</a:t>
            </a:r>
            <a:r>
              <a:rPr lang="en-US" sz="1600" dirty="0" smtClean="0"/>
              <a:t> </a:t>
            </a:r>
          </a:p>
          <a:p>
            <a:pPr algn="l">
              <a:buFont typeface="Arial" pitchFamily="34" charset="0"/>
              <a:buChar char="•"/>
            </a:pPr>
            <a:r>
              <a:rPr lang="en-US" sz="1600" dirty="0" smtClean="0"/>
              <a:t>In this case, each signal element is represented by two frequency tones and T</a:t>
            </a:r>
            <a:r>
              <a:rPr lang="en-US" sz="1600" baseline="-25000" dirty="0" smtClean="0"/>
              <a:t>s</a:t>
            </a:r>
            <a:r>
              <a:rPr lang="en-US" sz="1600" dirty="0" smtClean="0"/>
              <a:t> = 2T</a:t>
            </a:r>
            <a:r>
              <a:rPr lang="en-US" sz="1600" baseline="-25000" dirty="0" smtClean="0"/>
              <a:t>c</a:t>
            </a:r>
            <a:r>
              <a:rPr lang="en-US" sz="1600" dirty="0" smtClean="0"/>
              <a:t> = 2T</a:t>
            </a:r>
            <a:endParaRPr lang="en-US" sz="1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a:t>
            </a:r>
            <a:r>
              <a:rPr lang="en-US" dirty="0" err="1" smtClean="0"/>
              <a:t>vs</a:t>
            </a:r>
            <a:r>
              <a:rPr lang="en-US" dirty="0" smtClean="0"/>
              <a:t> Bad for FHSS</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157163" y="1571625"/>
            <a:ext cx="8829675" cy="371475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Direct Sequence Spread Spectrum (DSSS)</a:t>
            </a:r>
          </a:p>
        </p:txBody>
      </p:sp>
      <p:sp>
        <p:nvSpPr>
          <p:cNvPr id="92163" name="Rectangle 3"/>
          <p:cNvSpPr>
            <a:spLocks noGrp="1" noChangeArrowheads="1"/>
          </p:cNvSpPr>
          <p:nvPr>
            <p:ph type="body" idx="1"/>
          </p:nvPr>
        </p:nvSpPr>
        <p:spPr/>
        <p:txBody>
          <a:bodyPr/>
          <a:lstStyle/>
          <a:p>
            <a:pPr>
              <a:lnSpc>
                <a:spcPct val="90000"/>
              </a:lnSpc>
            </a:pPr>
            <a:r>
              <a:rPr lang="en-GB" sz="2400" dirty="0" smtClean="0"/>
              <a:t>Every user is assigned a spreading code and this is used to spread the signal</a:t>
            </a:r>
          </a:p>
          <a:p>
            <a:pPr>
              <a:lnSpc>
                <a:spcPct val="90000"/>
              </a:lnSpc>
            </a:pPr>
            <a:r>
              <a:rPr lang="en-GB" sz="2400" dirty="0" smtClean="0"/>
              <a:t>Each </a:t>
            </a:r>
            <a:r>
              <a:rPr lang="en-GB" sz="2400" dirty="0"/>
              <a:t>bit represented by multiple bits using spreading code</a:t>
            </a:r>
          </a:p>
          <a:p>
            <a:pPr>
              <a:lnSpc>
                <a:spcPct val="90000"/>
              </a:lnSpc>
            </a:pPr>
            <a:r>
              <a:rPr lang="en-GB" sz="2400" dirty="0"/>
              <a:t>Spreading code spreads signal across wider frequency band</a:t>
            </a:r>
          </a:p>
          <a:p>
            <a:pPr lvl="1">
              <a:lnSpc>
                <a:spcPct val="90000"/>
              </a:lnSpc>
            </a:pPr>
            <a:r>
              <a:rPr lang="en-GB" sz="2000" dirty="0"/>
              <a:t>In proportion to number of bits used</a:t>
            </a:r>
          </a:p>
          <a:p>
            <a:pPr lvl="1">
              <a:lnSpc>
                <a:spcPct val="90000"/>
              </a:lnSpc>
            </a:pPr>
            <a:r>
              <a:rPr lang="en-GB" sz="2000" dirty="0"/>
              <a:t>10 bit spreading code spreads signal across 10 times bandwidth of 1 bit code</a:t>
            </a:r>
          </a:p>
          <a:p>
            <a:pPr>
              <a:lnSpc>
                <a:spcPct val="90000"/>
              </a:lnSpc>
            </a:pPr>
            <a:r>
              <a:rPr lang="en-GB" sz="2400" dirty="0"/>
              <a:t>One method:</a:t>
            </a:r>
          </a:p>
          <a:p>
            <a:pPr lvl="1">
              <a:lnSpc>
                <a:spcPct val="90000"/>
              </a:lnSpc>
            </a:pPr>
            <a:r>
              <a:rPr lang="en-GB" sz="2000" dirty="0"/>
              <a:t>Combine input with spreading code using XOR</a:t>
            </a:r>
          </a:p>
          <a:p>
            <a:pPr lvl="1">
              <a:lnSpc>
                <a:spcPct val="90000"/>
              </a:lnSpc>
            </a:pPr>
            <a:r>
              <a:rPr lang="en-GB" sz="2000" dirty="0"/>
              <a:t>Input bit 1 inverts spreading code bit</a:t>
            </a:r>
          </a:p>
          <a:p>
            <a:pPr lvl="1">
              <a:lnSpc>
                <a:spcPct val="90000"/>
              </a:lnSpc>
            </a:pPr>
            <a:r>
              <a:rPr lang="en-GB" sz="2000" dirty="0"/>
              <a:t>Input zero bit doesn’t alter spreading code bit</a:t>
            </a:r>
          </a:p>
          <a:p>
            <a:pPr lvl="1">
              <a:lnSpc>
                <a:spcPct val="90000"/>
              </a:lnSpc>
            </a:pPr>
            <a:r>
              <a:rPr lang="en-GB" sz="2000" dirty="0"/>
              <a:t>Data rate equal to original spreading code</a:t>
            </a:r>
          </a:p>
          <a:p>
            <a:pPr>
              <a:lnSpc>
                <a:spcPct val="90000"/>
              </a:lnSpc>
            </a:pPr>
            <a:r>
              <a:rPr lang="en-GB" sz="2400" dirty="0"/>
              <a:t>Performance similar to FHSS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DSSS Channels</a:t>
            </a:r>
            <a:endParaRPr lang="en-US" dirty="0"/>
          </a:p>
        </p:txBody>
      </p:sp>
      <p:sp>
        <p:nvSpPr>
          <p:cNvPr id="4" name="TextBox 3"/>
          <p:cNvSpPr txBox="1"/>
          <p:nvPr/>
        </p:nvSpPr>
        <p:spPr>
          <a:xfrm>
            <a:off x="533400" y="1524000"/>
            <a:ext cx="6781800" cy="1938992"/>
          </a:xfrm>
          <a:prstGeom prst="rect">
            <a:avLst/>
          </a:prstGeom>
          <a:noFill/>
        </p:spPr>
        <p:txBody>
          <a:bodyPr wrap="square" rtlCol="0">
            <a:spAutoFit/>
          </a:bodyPr>
          <a:lstStyle/>
          <a:p>
            <a:pPr algn="l">
              <a:buFont typeface="Arial" pitchFamily="34" charset="0"/>
              <a:buChar char="•"/>
            </a:pPr>
            <a:r>
              <a:rPr lang="en-US" dirty="0" smtClean="0"/>
              <a:t>Each channel is continuous band of frequencies 22 </a:t>
            </a:r>
            <a:r>
              <a:rPr lang="en-US" dirty="0" err="1" smtClean="0"/>
              <a:t>Mhz</a:t>
            </a:r>
            <a:r>
              <a:rPr lang="en-US" dirty="0" smtClean="0"/>
              <a:t> wide</a:t>
            </a:r>
          </a:p>
          <a:p>
            <a:pPr algn="l">
              <a:buFont typeface="Arial" pitchFamily="34" charset="0"/>
              <a:buChar char="•"/>
            </a:pPr>
            <a:r>
              <a:rPr lang="en-US" dirty="0" smtClean="0"/>
              <a:t>Channel 1 operates from 2.401 to 2.423 </a:t>
            </a:r>
            <a:r>
              <a:rPr lang="en-US" dirty="0" err="1" smtClean="0"/>
              <a:t>Ghz</a:t>
            </a:r>
            <a:endParaRPr lang="en-US" dirty="0" smtClean="0"/>
          </a:p>
          <a:p>
            <a:pPr algn="l">
              <a:buFont typeface="Arial" pitchFamily="34" charset="0"/>
              <a:buChar char="•"/>
            </a:pPr>
            <a:r>
              <a:rPr lang="en-US" dirty="0" smtClean="0"/>
              <a:t>Channels are displayed at their center point 2.412Ghz,  +11 and -11</a:t>
            </a:r>
            <a:endParaRPr lang="en-US" dirty="0"/>
          </a:p>
        </p:txBody>
      </p:sp>
      <p:pic>
        <p:nvPicPr>
          <p:cNvPr id="9219" name="Picture 3"/>
          <p:cNvPicPr>
            <a:picLocks noChangeAspect="1" noChangeArrowheads="1"/>
          </p:cNvPicPr>
          <p:nvPr/>
        </p:nvPicPr>
        <p:blipFill>
          <a:blip r:embed="rId3" cstate="print"/>
          <a:srcRect/>
          <a:stretch>
            <a:fillRect/>
          </a:stretch>
        </p:blipFill>
        <p:spPr bwMode="auto">
          <a:xfrm>
            <a:off x="1143000" y="3581400"/>
            <a:ext cx="6629400" cy="32766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DSSS</a:t>
            </a:r>
            <a:endParaRPr lang="en-US" dirty="0"/>
          </a:p>
        </p:txBody>
      </p:sp>
      <p:pic>
        <p:nvPicPr>
          <p:cNvPr id="122882" name="Picture 2"/>
          <p:cNvPicPr>
            <a:picLocks noChangeAspect="1" noChangeArrowheads="1"/>
          </p:cNvPicPr>
          <p:nvPr/>
        </p:nvPicPr>
        <p:blipFill>
          <a:blip r:embed="rId2" cstate="print"/>
          <a:srcRect/>
          <a:stretch>
            <a:fillRect/>
          </a:stretch>
        </p:blipFill>
        <p:spPr bwMode="auto">
          <a:xfrm>
            <a:off x="1295400" y="2386013"/>
            <a:ext cx="3810000" cy="3328987"/>
          </a:xfrm>
          <a:prstGeom prst="rect">
            <a:avLst/>
          </a:prstGeom>
          <a:noFill/>
          <a:ln w="9525">
            <a:no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4953000" y="2743200"/>
            <a:ext cx="3581400" cy="2743200"/>
          </a:xfrm>
          <a:prstGeom prst="rect">
            <a:avLst/>
          </a:prstGeom>
          <a:noFill/>
          <a:ln w="9525">
            <a:noFill/>
            <a:miter lim="800000"/>
            <a:headEnd/>
            <a:tailEnd/>
          </a:ln>
        </p:spPr>
      </p:pic>
      <p:sp>
        <p:nvSpPr>
          <p:cNvPr id="6" name="TextBox 5"/>
          <p:cNvSpPr txBox="1"/>
          <p:nvPr/>
        </p:nvSpPr>
        <p:spPr>
          <a:xfrm>
            <a:off x="1676400" y="5638800"/>
            <a:ext cx="7162800" cy="461665"/>
          </a:xfrm>
          <a:prstGeom prst="rect">
            <a:avLst/>
          </a:prstGeom>
          <a:noFill/>
        </p:spPr>
        <p:txBody>
          <a:bodyPr wrap="square" rtlCol="0">
            <a:spAutoFit/>
          </a:bodyPr>
          <a:lstStyle/>
          <a:p>
            <a:r>
              <a:rPr lang="en-US" dirty="0" smtClean="0"/>
              <a:t>Transmitter and Receiver</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DSSS example</a:t>
            </a:r>
            <a:endParaRPr lang="en-US" dirty="0"/>
          </a:p>
        </p:txBody>
      </p:sp>
      <p:pic>
        <p:nvPicPr>
          <p:cNvPr id="123906" name="Picture 2"/>
          <p:cNvPicPr>
            <a:picLocks noChangeAspect="1" noChangeArrowheads="1"/>
          </p:cNvPicPr>
          <p:nvPr/>
        </p:nvPicPr>
        <p:blipFill>
          <a:blip r:embed="rId2" cstate="print"/>
          <a:srcRect/>
          <a:stretch>
            <a:fillRect/>
          </a:stretch>
        </p:blipFill>
        <p:spPr bwMode="auto">
          <a:xfrm>
            <a:off x="838200" y="1600200"/>
            <a:ext cx="6934200" cy="3800475"/>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447800" y="5715000"/>
            <a:ext cx="6019800" cy="5334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DSSS Example</a:t>
            </a:r>
            <a:endParaRPr lang="en-US" dirty="0"/>
          </a:p>
        </p:txBody>
      </p:sp>
      <p:pic>
        <p:nvPicPr>
          <p:cNvPr id="124930" name="Picture 2"/>
          <p:cNvPicPr>
            <a:picLocks noChangeAspect="1" noChangeArrowheads="1"/>
          </p:cNvPicPr>
          <p:nvPr/>
        </p:nvPicPr>
        <p:blipFill>
          <a:blip r:embed="rId2" cstate="print"/>
          <a:srcRect/>
          <a:stretch>
            <a:fillRect/>
          </a:stretch>
        </p:blipFill>
        <p:spPr bwMode="auto">
          <a:xfrm>
            <a:off x="152400" y="1676400"/>
            <a:ext cx="4610100" cy="2438400"/>
          </a:xfrm>
          <a:prstGeom prst="rect">
            <a:avLst/>
          </a:prstGeom>
          <a:noFill/>
          <a:ln w="9525">
            <a:noFill/>
            <a:miter lim="800000"/>
            <a:headEnd/>
            <a:tailEnd/>
          </a:ln>
        </p:spPr>
      </p:pic>
      <p:pic>
        <p:nvPicPr>
          <p:cNvPr id="124932" name="Picture 4"/>
          <p:cNvPicPr>
            <a:picLocks noChangeAspect="1" noChangeArrowheads="1"/>
          </p:cNvPicPr>
          <p:nvPr/>
        </p:nvPicPr>
        <p:blipFill>
          <a:blip r:embed="rId3" cstate="print"/>
          <a:srcRect/>
          <a:stretch>
            <a:fillRect/>
          </a:stretch>
        </p:blipFill>
        <p:spPr bwMode="auto">
          <a:xfrm>
            <a:off x="4876800" y="1600200"/>
            <a:ext cx="4124325" cy="2486025"/>
          </a:xfrm>
          <a:prstGeom prst="rect">
            <a:avLst/>
          </a:prstGeom>
          <a:noFill/>
          <a:ln w="9525">
            <a:noFill/>
            <a:miter lim="800000"/>
            <a:headEnd/>
            <a:tailEnd/>
          </a:ln>
        </p:spPr>
      </p:pic>
      <p:sp>
        <p:nvSpPr>
          <p:cNvPr id="6" name="TextBox 5"/>
          <p:cNvSpPr txBox="1"/>
          <p:nvPr/>
        </p:nvSpPr>
        <p:spPr>
          <a:xfrm>
            <a:off x="533400" y="4419600"/>
            <a:ext cx="8001000" cy="461665"/>
          </a:xfrm>
          <a:prstGeom prst="rect">
            <a:avLst/>
          </a:prstGeom>
          <a:noFill/>
        </p:spPr>
        <p:txBody>
          <a:bodyPr wrap="square" rtlCol="0">
            <a:spAutoFit/>
          </a:bodyPr>
          <a:lstStyle/>
          <a:p>
            <a:r>
              <a:rPr lang="en-US" dirty="0" smtClean="0"/>
              <a:t>Receiver side</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operations</a:t>
            </a:r>
            <a:endParaRPr lang="en-US" dirty="0"/>
          </a:p>
        </p:txBody>
      </p:sp>
      <p:sp>
        <p:nvSpPr>
          <p:cNvPr id="3" name="TextBox 2"/>
          <p:cNvSpPr txBox="1"/>
          <p:nvPr/>
        </p:nvSpPr>
        <p:spPr>
          <a:xfrm>
            <a:off x="457200" y="1752600"/>
            <a:ext cx="6858000" cy="1200329"/>
          </a:xfrm>
          <a:prstGeom prst="rect">
            <a:avLst/>
          </a:prstGeom>
          <a:noFill/>
        </p:spPr>
        <p:txBody>
          <a:bodyPr wrap="square" rtlCol="0">
            <a:spAutoFit/>
          </a:bodyPr>
          <a:lstStyle/>
          <a:p>
            <a:pPr algn="l">
              <a:buFont typeface="Arial" pitchFamily="34" charset="0"/>
              <a:buChar char="•"/>
            </a:pPr>
            <a:r>
              <a:rPr lang="en-US" dirty="0" smtClean="0"/>
              <a:t>Multiplication with code</a:t>
            </a:r>
          </a:p>
          <a:p>
            <a:pPr algn="l">
              <a:buFont typeface="Arial" pitchFamily="34" charset="0"/>
              <a:buChar char="•"/>
            </a:pPr>
            <a:r>
              <a:rPr lang="en-US" dirty="0" smtClean="0"/>
              <a:t>Combine the signals of all the users</a:t>
            </a:r>
          </a:p>
          <a:p>
            <a:pPr algn="l">
              <a:buFont typeface="Arial" pitchFamily="34" charset="0"/>
              <a:buChar char="•"/>
            </a:pPr>
            <a:r>
              <a:rPr lang="en-US" dirty="0" smtClean="0"/>
              <a:t>Correlate with the code (at receiver)</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DSSS</a:t>
            </a:r>
            <a:endParaRPr lang="en-US" dirty="0"/>
          </a:p>
        </p:txBody>
      </p:sp>
      <p:sp>
        <p:nvSpPr>
          <p:cNvPr id="3" name="TextBox 2"/>
          <p:cNvSpPr txBox="1"/>
          <p:nvPr/>
        </p:nvSpPr>
        <p:spPr>
          <a:xfrm>
            <a:off x="304800" y="1828800"/>
            <a:ext cx="7543800" cy="3293209"/>
          </a:xfrm>
          <a:prstGeom prst="rect">
            <a:avLst/>
          </a:prstGeom>
          <a:noFill/>
        </p:spPr>
        <p:txBody>
          <a:bodyPr wrap="square" rtlCol="0">
            <a:spAutoFit/>
          </a:bodyPr>
          <a:lstStyle/>
          <a:p>
            <a:pPr algn="l"/>
            <a:r>
              <a:rPr lang="en-US" dirty="0" smtClean="0"/>
              <a:t>C</a:t>
            </a:r>
            <a:r>
              <a:rPr lang="en-US" baseline="-25000" dirty="0" smtClean="0"/>
              <a:t>0</a:t>
            </a:r>
            <a:r>
              <a:rPr lang="en-US" dirty="0" smtClean="0"/>
              <a:t> = [1,1,1,1]</a:t>
            </a:r>
            <a:endParaRPr lang="en-US" baseline="-25000" dirty="0" smtClean="0"/>
          </a:p>
          <a:p>
            <a:pPr algn="l"/>
            <a:r>
              <a:rPr lang="en-US" dirty="0" smtClean="0"/>
              <a:t>C</a:t>
            </a:r>
            <a:r>
              <a:rPr lang="en-US" baseline="-25000" dirty="0" smtClean="0"/>
              <a:t>1</a:t>
            </a:r>
            <a:r>
              <a:rPr lang="en-US" dirty="0" smtClean="0"/>
              <a:t>= [1,-1,-1,1]</a:t>
            </a:r>
          </a:p>
          <a:p>
            <a:pPr algn="l"/>
            <a:r>
              <a:rPr lang="en-US" dirty="0" smtClean="0"/>
              <a:t>When you multiply these codes:</a:t>
            </a:r>
          </a:p>
          <a:p>
            <a:pPr algn="l"/>
            <a:r>
              <a:rPr lang="en-US" dirty="0" smtClean="0"/>
              <a:t>1+(-1)+(-1)+1 =0</a:t>
            </a:r>
          </a:p>
          <a:p>
            <a:pPr algn="l"/>
            <a:endParaRPr lang="en-US" dirty="0" smtClean="0"/>
          </a:p>
          <a:p>
            <a:pPr algn="l"/>
            <a:r>
              <a:rPr lang="en-US" dirty="0" smtClean="0"/>
              <a:t>These codes are </a:t>
            </a:r>
            <a:r>
              <a:rPr lang="en-US" i="1" dirty="0" smtClean="0">
                <a:solidFill>
                  <a:srgbClr val="FF0000"/>
                </a:solidFill>
              </a:rPr>
              <a:t>orthogonal</a:t>
            </a:r>
            <a:r>
              <a:rPr lang="en-US" dirty="0" smtClean="0"/>
              <a:t> to each other.</a:t>
            </a:r>
          </a:p>
          <a:p>
            <a:pPr algn="l"/>
            <a:r>
              <a:rPr lang="en-US" dirty="0" smtClean="0"/>
              <a:t>C</a:t>
            </a:r>
            <a:r>
              <a:rPr lang="en-US" baseline="-25000" dirty="0" smtClean="0"/>
              <a:t>0, </a:t>
            </a:r>
            <a:r>
              <a:rPr lang="en-US" dirty="0" smtClean="0"/>
              <a:t>C</a:t>
            </a:r>
            <a:r>
              <a:rPr lang="en-US" baseline="-25000" dirty="0" smtClean="0"/>
              <a:t>1  </a:t>
            </a:r>
            <a:r>
              <a:rPr lang="en-US" dirty="0" smtClean="0"/>
              <a:t>are spreading codes</a:t>
            </a:r>
          </a:p>
          <a:p>
            <a:pPr algn="l"/>
            <a:endParaRPr lang="en-US" dirty="0" smtClean="0"/>
          </a:p>
          <a:p>
            <a:pPr algn="l"/>
            <a:endParaRPr lang="en-US" baseline="-25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it is known as spreading codes</a:t>
            </a:r>
            <a:endParaRPr lang="en-US" dirty="0"/>
          </a:p>
        </p:txBody>
      </p:sp>
      <p:sp>
        <p:nvSpPr>
          <p:cNvPr id="4" name="TextBox 3"/>
          <p:cNvSpPr txBox="1"/>
          <p:nvPr/>
        </p:nvSpPr>
        <p:spPr>
          <a:xfrm>
            <a:off x="228600" y="1600200"/>
            <a:ext cx="8610600" cy="5262979"/>
          </a:xfrm>
          <a:prstGeom prst="rect">
            <a:avLst/>
          </a:prstGeom>
          <a:noFill/>
        </p:spPr>
        <p:txBody>
          <a:bodyPr wrap="square" rtlCol="0">
            <a:spAutoFit/>
          </a:bodyPr>
          <a:lstStyle/>
          <a:p>
            <a:pPr algn="l"/>
            <a:r>
              <a:rPr lang="en-US" dirty="0" smtClean="0"/>
              <a:t>Assume: Data transmission rate for a</a:t>
            </a:r>
            <a:r>
              <a:rPr lang="en-US" baseline="-25000" dirty="0" smtClean="0"/>
              <a:t>0 </a:t>
            </a:r>
            <a:r>
              <a:rPr lang="en-US" dirty="0" smtClean="0"/>
              <a:t>is 1</a:t>
            </a:r>
            <a:r>
              <a:rPr lang="en-US" baseline="-25000" dirty="0" smtClean="0"/>
              <a:t> </a:t>
            </a:r>
            <a:r>
              <a:rPr lang="en-US" dirty="0" smtClean="0"/>
              <a:t>kbps</a:t>
            </a:r>
          </a:p>
          <a:p>
            <a:pPr algn="l"/>
            <a:r>
              <a:rPr lang="en-US" dirty="0" smtClean="0"/>
              <a:t>Time per symbol  is T= 1/1 kbps = 1 ms</a:t>
            </a:r>
          </a:p>
          <a:p>
            <a:pPr algn="l"/>
            <a:r>
              <a:rPr lang="en-US" dirty="0" smtClean="0"/>
              <a:t>Bandwidth required for this transmission is: </a:t>
            </a:r>
          </a:p>
          <a:p>
            <a:pPr algn="l"/>
            <a:r>
              <a:rPr lang="en-US" dirty="0" smtClean="0"/>
              <a:t>1/T=1/ 1 ms = 1 </a:t>
            </a:r>
            <a:r>
              <a:rPr lang="en-US" dirty="0" err="1" smtClean="0"/>
              <a:t>Khz</a:t>
            </a:r>
            <a:endParaRPr lang="en-US" dirty="0" smtClean="0"/>
          </a:p>
          <a:p>
            <a:pPr algn="l"/>
            <a:endParaRPr lang="en-US" dirty="0" smtClean="0"/>
          </a:p>
          <a:p>
            <a:pPr algn="l"/>
            <a:r>
              <a:rPr lang="en-US" dirty="0" smtClean="0"/>
              <a:t>Now in CDMA instead of transmitting a</a:t>
            </a:r>
            <a:r>
              <a:rPr lang="en-US" baseline="-25000" dirty="0" smtClean="0"/>
              <a:t>0 </a:t>
            </a:r>
            <a:r>
              <a:rPr lang="en-US" dirty="0" smtClean="0"/>
              <a:t>only we are transmitting: [a</a:t>
            </a:r>
            <a:r>
              <a:rPr lang="en-US" baseline="-25000" dirty="0" smtClean="0"/>
              <a:t>0, </a:t>
            </a:r>
            <a:r>
              <a:rPr lang="en-US" dirty="0" smtClean="0"/>
              <a:t>a</a:t>
            </a:r>
            <a:r>
              <a:rPr lang="en-US" baseline="-25000" dirty="0" smtClean="0"/>
              <a:t>0, </a:t>
            </a:r>
            <a:r>
              <a:rPr lang="en-US" dirty="0" smtClean="0"/>
              <a:t>a</a:t>
            </a:r>
            <a:r>
              <a:rPr lang="en-US" baseline="-25000" dirty="0" smtClean="0"/>
              <a:t>0, </a:t>
            </a:r>
            <a:r>
              <a:rPr lang="en-US" dirty="0" smtClean="0"/>
              <a:t>a</a:t>
            </a:r>
            <a:r>
              <a:rPr lang="en-US" baseline="-25000" dirty="0" smtClean="0"/>
              <a:t>0</a:t>
            </a:r>
            <a:r>
              <a:rPr lang="en-US" dirty="0" smtClean="0"/>
              <a:t>]</a:t>
            </a:r>
          </a:p>
          <a:p>
            <a:pPr algn="l"/>
            <a:r>
              <a:rPr lang="en-US" dirty="0" smtClean="0"/>
              <a:t>Earlier the time per symbol was 1 ms now we are transmitting 4 symbols in 1 ms =&gt; ¼ =0.25 ms so bandwidth required for this transmission:</a:t>
            </a:r>
          </a:p>
          <a:p>
            <a:pPr algn="l"/>
            <a:r>
              <a:rPr lang="en-US" dirty="0" smtClean="0"/>
              <a:t>1/.25 = 4 KHz</a:t>
            </a:r>
          </a:p>
          <a:p>
            <a:pPr algn="l"/>
            <a:r>
              <a:rPr lang="en-US" i="1" dirty="0" smtClean="0">
                <a:solidFill>
                  <a:srgbClr val="FF0000"/>
                </a:solidFill>
              </a:rPr>
              <a:t>Multiplication with code has spread the bandwidth of the original signal</a:t>
            </a:r>
          </a:p>
          <a:p>
            <a:pPr algn="l"/>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3" cstate="print"/>
          <a:stretch>
            <a:fillRect/>
          </a:stretch>
        </p:blipFill>
        <p:spPr bwMode="auto">
          <a:xfrm>
            <a:off x="2233612" y="2615406"/>
            <a:ext cx="4676775" cy="22574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8</a:t>
            </a:fld>
            <a:endParaRPr lang="en-US"/>
          </a:p>
        </p:txBody>
      </p:sp>
      <p:sp>
        <p:nvSpPr>
          <p:cNvPr id="184322" name="Rectangle 2"/>
          <p:cNvSpPr>
            <a:spLocks noGrp="1" noChangeArrowheads="1"/>
          </p:cNvSpPr>
          <p:nvPr>
            <p:ph type="title"/>
          </p:nvPr>
        </p:nvSpPr>
        <p:spPr/>
        <p:txBody>
          <a:bodyPr/>
          <a:lstStyle/>
          <a:p>
            <a:r>
              <a:rPr lang="en-US" sz="4000" dirty="0" smtClean="0">
                <a:latin typeface="Calibri" pitchFamily="34" charset="0"/>
              </a:rPr>
              <a:t>Sensor Node Components</a:t>
            </a:r>
          </a:p>
        </p:txBody>
      </p:sp>
    </p:spTree>
    <p:extLst>
      <p:ext uri="{BB962C8B-B14F-4D97-AF65-F5344CB8AC3E}">
        <p14:creationId xmlns:p14="http://schemas.microsoft.com/office/powerpoint/2010/main" xmlns="" val="2810845082"/>
      </p:ext>
    </p:extLst>
  </p:cSld>
  <p:clrMapOvr>
    <a:masterClrMapping/>
  </p:clrMapOvr>
  <p:transition>
    <p:whee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a:t>
            </a:r>
            <a:r>
              <a:rPr lang="en-US" dirty="0" err="1" smtClean="0"/>
              <a:t>Speading</a:t>
            </a:r>
            <a:endParaRPr lang="en-US" dirty="0"/>
          </a:p>
        </p:txBody>
      </p:sp>
      <p:sp>
        <p:nvSpPr>
          <p:cNvPr id="3" name="TextBox 2"/>
          <p:cNvSpPr txBox="1"/>
          <p:nvPr/>
        </p:nvSpPr>
        <p:spPr>
          <a:xfrm>
            <a:off x="381000" y="1676400"/>
            <a:ext cx="8153400" cy="6370975"/>
          </a:xfrm>
          <a:prstGeom prst="rect">
            <a:avLst/>
          </a:prstGeom>
          <a:noFill/>
        </p:spPr>
        <p:txBody>
          <a:bodyPr wrap="square" rtlCol="0">
            <a:spAutoFit/>
          </a:bodyPr>
          <a:lstStyle/>
          <a:p>
            <a:pPr algn="l"/>
            <a:r>
              <a:rPr lang="en-US" dirty="0" smtClean="0"/>
              <a:t>In previous example Bandwidth spread by 4 times so</a:t>
            </a:r>
          </a:p>
          <a:p>
            <a:pPr algn="l"/>
            <a:r>
              <a:rPr lang="en-US" dirty="0" smtClean="0"/>
              <a:t>Bandwidth spread occurs as per the length (No. of bits) of the spreading sequence =N</a:t>
            </a:r>
          </a:p>
          <a:p>
            <a:pPr algn="l"/>
            <a:r>
              <a:rPr lang="en-US" dirty="0" smtClean="0"/>
              <a:t>With length 4 we have 4 different orthogonal codes:</a:t>
            </a:r>
          </a:p>
          <a:p>
            <a:pPr algn="l"/>
            <a:r>
              <a:rPr lang="en-US" dirty="0" smtClean="0"/>
              <a:t>C</a:t>
            </a:r>
            <a:r>
              <a:rPr lang="en-US" baseline="-25000" dirty="0" smtClean="0"/>
              <a:t>0</a:t>
            </a:r>
            <a:r>
              <a:rPr lang="en-US" dirty="0" smtClean="0"/>
              <a:t> = [1,1,1,1]</a:t>
            </a:r>
            <a:endParaRPr lang="en-US" baseline="-25000" dirty="0" smtClean="0"/>
          </a:p>
          <a:p>
            <a:pPr algn="l"/>
            <a:r>
              <a:rPr lang="en-US" dirty="0" smtClean="0"/>
              <a:t>C</a:t>
            </a:r>
            <a:r>
              <a:rPr lang="en-US" baseline="-25000" dirty="0" smtClean="0"/>
              <a:t>1</a:t>
            </a:r>
            <a:r>
              <a:rPr lang="en-US" dirty="0" smtClean="0"/>
              <a:t>= [1,-1,-1,1]</a:t>
            </a:r>
          </a:p>
          <a:p>
            <a:pPr algn="l"/>
            <a:r>
              <a:rPr lang="en-US" dirty="0" smtClean="0"/>
              <a:t>C</a:t>
            </a:r>
            <a:r>
              <a:rPr lang="en-US" baseline="-25000" dirty="0" smtClean="0"/>
              <a:t>2</a:t>
            </a:r>
            <a:r>
              <a:rPr lang="en-US" dirty="0" smtClean="0"/>
              <a:t> = [1,-1,1,-1]</a:t>
            </a:r>
            <a:endParaRPr lang="en-US" baseline="-25000" dirty="0" smtClean="0"/>
          </a:p>
          <a:p>
            <a:pPr algn="l"/>
            <a:r>
              <a:rPr lang="en-US" dirty="0" smtClean="0"/>
              <a:t>C</a:t>
            </a:r>
            <a:r>
              <a:rPr lang="en-US" baseline="-25000" dirty="0" smtClean="0"/>
              <a:t>3</a:t>
            </a:r>
            <a:r>
              <a:rPr lang="en-US" dirty="0" smtClean="0"/>
              <a:t>= [1,1,-1,-1]</a:t>
            </a:r>
          </a:p>
          <a:p>
            <a:pPr algn="l"/>
            <a:endParaRPr lang="en-US" dirty="0" smtClean="0"/>
          </a:p>
          <a:p>
            <a:pPr algn="l"/>
            <a:r>
              <a:rPr lang="en-US" i="1" dirty="0" smtClean="0">
                <a:solidFill>
                  <a:srgbClr val="FF0000"/>
                </a:solidFill>
              </a:rPr>
              <a:t>Number of orthogonal channel corresponding to length N is N hence number of users that can access the common channel is also N</a:t>
            </a:r>
          </a:p>
          <a:p>
            <a:pPr algn="l"/>
            <a:endParaRPr lang="en-US" dirty="0" smtClean="0"/>
          </a:p>
          <a:p>
            <a:pPr algn="l"/>
            <a:endParaRPr lang="en-US" dirty="0" smtClean="0"/>
          </a:p>
          <a:p>
            <a:pPr algn="l"/>
            <a:endParaRPr lang="en-US" dirty="0" smtClean="0"/>
          </a:p>
          <a:p>
            <a:pPr algn="l"/>
            <a:endParaRPr lang="en-US" dirty="0" smtClean="0"/>
          </a:p>
          <a:p>
            <a:pPr algn="l"/>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DSSS</a:t>
            </a:r>
            <a:endParaRPr lang="en-US" dirty="0"/>
          </a:p>
        </p:txBody>
      </p:sp>
      <p:sp>
        <p:nvSpPr>
          <p:cNvPr id="3" name="Rectangle 2"/>
          <p:cNvSpPr/>
          <p:nvPr/>
        </p:nvSpPr>
        <p:spPr>
          <a:xfrm>
            <a:off x="609600" y="1752600"/>
            <a:ext cx="8040984" cy="3046988"/>
          </a:xfrm>
          <a:prstGeom prst="rect">
            <a:avLst/>
          </a:prstGeom>
        </p:spPr>
        <p:txBody>
          <a:bodyPr wrap="none">
            <a:spAutoFit/>
          </a:bodyPr>
          <a:lstStyle/>
          <a:p>
            <a:pPr algn="l"/>
            <a:r>
              <a:rPr lang="en-US" dirty="0" smtClean="0"/>
              <a:t>C</a:t>
            </a:r>
            <a:r>
              <a:rPr lang="en-US" baseline="-25000" dirty="0" smtClean="0"/>
              <a:t>1</a:t>
            </a:r>
            <a:r>
              <a:rPr lang="en-US" dirty="0" smtClean="0"/>
              <a:t>= [1,-1,-1,1] looks like a random sequence of +1, -1</a:t>
            </a:r>
          </a:p>
          <a:p>
            <a:pPr algn="l"/>
            <a:r>
              <a:rPr lang="en-US" dirty="0" smtClean="0"/>
              <a:t> though not fully random so it is known as “Pseudo Noise”</a:t>
            </a:r>
          </a:p>
          <a:p>
            <a:pPr algn="l"/>
            <a:r>
              <a:rPr lang="en-US" dirty="0" smtClean="0"/>
              <a:t>Or PN sequence</a:t>
            </a:r>
          </a:p>
          <a:p>
            <a:pPr algn="l"/>
            <a:endParaRPr lang="en-US" dirty="0" smtClean="0"/>
          </a:p>
          <a:p>
            <a:pPr algn="l"/>
            <a:r>
              <a:rPr lang="en-US" dirty="0" smtClean="0"/>
              <a:t>One of the method to generate this PN sequence is </a:t>
            </a:r>
          </a:p>
          <a:p>
            <a:pPr algn="l"/>
            <a:r>
              <a:rPr lang="en-US" dirty="0" smtClean="0"/>
              <a:t>LFSR (Linear Feedback Shift Register)</a:t>
            </a:r>
          </a:p>
          <a:p>
            <a:pPr algn="l"/>
            <a:endParaRPr lang="en-US" dirty="0" smtClean="0"/>
          </a:p>
          <a:p>
            <a:pPr algn="l"/>
            <a:r>
              <a:rPr lang="en-US" dirty="0" smtClean="0"/>
              <a:t>CDMA is a multiplexing technique with spread spectrum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TextBox 2"/>
          <p:cNvSpPr txBox="1"/>
          <p:nvPr/>
        </p:nvSpPr>
        <p:spPr>
          <a:xfrm>
            <a:off x="685800" y="1981200"/>
            <a:ext cx="6858000" cy="461665"/>
          </a:xfrm>
          <a:prstGeom prst="rect">
            <a:avLst/>
          </a:prstGeom>
          <a:noFill/>
        </p:spPr>
        <p:txBody>
          <a:bodyPr wrap="square" rtlCol="0">
            <a:spAutoFit/>
          </a:bodyPr>
          <a:lstStyle/>
          <a:p>
            <a:r>
              <a:rPr lang="en-US" dirty="0" smtClean="0"/>
              <a:t>List 3 benefits of spread </a:t>
            </a:r>
            <a:r>
              <a:rPr lang="en-US" smtClean="0"/>
              <a:t>spectrum technology</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802.11 is a standard</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83</a:t>
            </a:fld>
            <a:endParaRPr lang="en-US"/>
          </a:p>
        </p:txBody>
      </p:sp>
      <p:sp>
        <p:nvSpPr>
          <p:cNvPr id="4" name="Title 3"/>
          <p:cNvSpPr>
            <a:spLocks noGrp="1"/>
          </p:cNvSpPr>
          <p:nvPr>
            <p:ph type="title"/>
          </p:nvPr>
        </p:nvSpPr>
        <p:spPr/>
        <p:txBody>
          <a:bodyPr/>
          <a:lstStyle/>
          <a:p>
            <a:r>
              <a:rPr lang="en-US" dirty="0" smtClean="0"/>
              <a:t>802.11 vs Wi-Fi</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 y="2033588"/>
            <a:ext cx="7620000" cy="36052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843615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Co-channel interference: Use more than one access point on the same channel in the same physical are</a:t>
            </a:r>
          </a:p>
          <a:p>
            <a:r>
              <a:rPr lang="en-US" dirty="0" smtClean="0"/>
              <a:t>Cross channel interference: use of overlapping channels for transmission</a:t>
            </a:r>
          </a:p>
          <a:p>
            <a:r>
              <a:rPr lang="en-US" dirty="0" smtClean="0"/>
              <a:t>Non Wi-Fi interference: garage remote, microwave </a:t>
            </a:r>
            <a:r>
              <a:rPr lang="en-US" dirty="0" err="1" smtClean="0"/>
              <a:t>owen</a:t>
            </a:r>
            <a:r>
              <a:rPr lang="en-US" dirty="0" smtClean="0"/>
              <a:t> etc.</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84</a:t>
            </a:fld>
            <a:endParaRPr lang="en-US"/>
          </a:p>
        </p:txBody>
      </p:sp>
      <p:sp>
        <p:nvSpPr>
          <p:cNvPr id="4" name="Title 3"/>
          <p:cNvSpPr>
            <a:spLocks noGrp="1"/>
          </p:cNvSpPr>
          <p:nvPr>
            <p:ph type="title"/>
          </p:nvPr>
        </p:nvSpPr>
        <p:spPr/>
        <p:txBody>
          <a:bodyPr/>
          <a:lstStyle/>
          <a:p>
            <a:r>
              <a:rPr lang="en-US" dirty="0" err="1" smtClean="0"/>
              <a:t>Wi-fi</a:t>
            </a:r>
            <a:r>
              <a:rPr lang="en-US" dirty="0" smtClean="0"/>
              <a:t> interference</a:t>
            </a:r>
            <a:endParaRPr lang="en-US" dirty="0"/>
          </a:p>
        </p:txBody>
      </p:sp>
    </p:spTree>
    <p:extLst>
      <p:ext uri="{BB962C8B-B14F-4D97-AF65-F5344CB8AC3E}">
        <p14:creationId xmlns:p14="http://schemas.microsoft.com/office/powerpoint/2010/main" xmlns="" val="42004834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It works in ISM band (2.4 </a:t>
            </a:r>
            <a:r>
              <a:rPr lang="en-US" dirty="0" err="1" smtClean="0"/>
              <a:t>Ghz</a:t>
            </a:r>
            <a:r>
              <a:rPr lang="en-US" dirty="0" smtClean="0"/>
              <a:t> and 5Ghz)</a:t>
            </a:r>
          </a:p>
          <a:p>
            <a:r>
              <a:rPr lang="en-US" dirty="0" smtClean="0"/>
              <a:t>14 channels in 2.4 GHz</a:t>
            </a:r>
          </a:p>
          <a:p>
            <a:r>
              <a:rPr lang="en-US" dirty="0" smtClean="0"/>
              <a:t>Only 11 are used (12,13,14 are reserved)</a:t>
            </a:r>
          </a:p>
          <a:p>
            <a:r>
              <a:rPr lang="en-US" dirty="0" smtClean="0"/>
              <a:t>Each channel is 22 </a:t>
            </a:r>
            <a:r>
              <a:rPr lang="en-US" dirty="0" err="1" smtClean="0"/>
              <a:t>Mhz</a:t>
            </a:r>
            <a:r>
              <a:rPr lang="en-US" dirty="0" smtClean="0"/>
              <a:t> wide</a:t>
            </a:r>
          </a:p>
          <a:p>
            <a:r>
              <a:rPr lang="en-US" dirty="0" smtClean="0"/>
              <a:t>But their center frequency is 5 Hz apart only</a:t>
            </a:r>
          </a:p>
          <a:p>
            <a:r>
              <a:rPr lang="en-US" dirty="0" smtClean="0"/>
              <a:t>Channels overlaps</a:t>
            </a:r>
          </a:p>
          <a:p>
            <a:r>
              <a:rPr lang="en-US" dirty="0" smtClean="0"/>
              <a:t>In 5 GHZ , 12 non-overlapping channels</a:t>
            </a:r>
            <a:endParaRPr lang="en-US" dirty="0"/>
          </a:p>
        </p:txBody>
      </p:sp>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85</a:t>
            </a:fld>
            <a:endParaRPr lang="en-US"/>
          </a:p>
        </p:txBody>
      </p:sp>
      <p:sp>
        <p:nvSpPr>
          <p:cNvPr id="4" name="Title 3"/>
          <p:cNvSpPr>
            <a:spLocks noGrp="1"/>
          </p:cNvSpPr>
          <p:nvPr>
            <p:ph type="title"/>
          </p:nvPr>
        </p:nvSpPr>
        <p:spPr/>
        <p:txBody>
          <a:bodyPr/>
          <a:lstStyle/>
          <a:p>
            <a:r>
              <a:rPr lang="en-US" dirty="0" smtClean="0"/>
              <a:t>802.11</a:t>
            </a:r>
            <a:endParaRPr lang="en-US" dirty="0"/>
          </a:p>
        </p:txBody>
      </p:sp>
      <p:sp>
        <p:nvSpPr>
          <p:cNvPr id="5" name="TextBox 4"/>
          <p:cNvSpPr txBox="1"/>
          <p:nvPr/>
        </p:nvSpPr>
        <p:spPr>
          <a:xfrm>
            <a:off x="2209800" y="5105400"/>
            <a:ext cx="5867400" cy="461665"/>
          </a:xfrm>
          <a:prstGeom prst="rect">
            <a:avLst/>
          </a:prstGeom>
          <a:noFill/>
        </p:spPr>
        <p:txBody>
          <a:bodyPr wrap="square" rtlCol="0">
            <a:spAutoFit/>
          </a:bodyPr>
          <a:lstStyle/>
          <a:p>
            <a:r>
              <a:rPr lang="en-US" dirty="0" smtClean="0"/>
              <a:t>Which one is good, 2.4 or 5 </a:t>
            </a:r>
            <a:r>
              <a:rPr lang="en-US" dirty="0" err="1" smtClean="0"/>
              <a:t>Ghz</a:t>
            </a:r>
            <a:r>
              <a:rPr lang="en-US" dirty="0" smtClean="0"/>
              <a:t>??</a:t>
            </a:r>
            <a:endParaRPr lang="en-US" dirty="0"/>
          </a:p>
        </p:txBody>
      </p:sp>
    </p:spTree>
    <p:extLst>
      <p:ext uri="{BB962C8B-B14F-4D97-AF65-F5344CB8AC3E}">
        <p14:creationId xmlns:p14="http://schemas.microsoft.com/office/powerpoint/2010/main" xmlns="" val="13122431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86</a:t>
            </a:fld>
            <a:endParaRPr lang="en-US"/>
          </a:p>
        </p:txBody>
      </p:sp>
      <p:sp>
        <p:nvSpPr>
          <p:cNvPr id="4" name="Title 3"/>
          <p:cNvSpPr>
            <a:spLocks noGrp="1"/>
          </p:cNvSpPr>
          <p:nvPr>
            <p:ph type="title"/>
          </p:nvPr>
        </p:nvSpPr>
        <p:spPr/>
        <p:txBody>
          <a:bodyPr/>
          <a:lstStyle/>
          <a:p>
            <a:r>
              <a:rPr lang="en-US" dirty="0" smtClean="0"/>
              <a:t>802.11</a:t>
            </a:r>
            <a:endParaRPr lang="en-US"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2587289"/>
            <a:ext cx="8229600" cy="231365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533400" y="1371600"/>
            <a:ext cx="6934200" cy="461665"/>
          </a:xfrm>
          <a:prstGeom prst="rect">
            <a:avLst/>
          </a:prstGeom>
          <a:noFill/>
        </p:spPr>
        <p:txBody>
          <a:bodyPr wrap="square" rtlCol="0">
            <a:spAutoFit/>
          </a:bodyPr>
          <a:lstStyle/>
          <a:p>
            <a:r>
              <a:rPr lang="en-US" dirty="0" smtClean="0"/>
              <a:t>Only 3 non-overlapping channels are available</a:t>
            </a:r>
            <a:endParaRPr lang="en-US" dirty="0"/>
          </a:p>
        </p:txBody>
      </p:sp>
    </p:spTree>
    <p:extLst>
      <p:ext uri="{BB962C8B-B14F-4D97-AF65-F5344CB8AC3E}">
        <p14:creationId xmlns:p14="http://schemas.microsoft.com/office/powerpoint/2010/main" xmlns="" val="12312366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xmlns="" val="973065492"/>
              </p:ext>
            </p:extLst>
          </p:nvPr>
        </p:nvGraphicFramePr>
        <p:xfrm>
          <a:off x="457200" y="1481138"/>
          <a:ext cx="8229600" cy="330200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2.4 </a:t>
                      </a:r>
                      <a:r>
                        <a:rPr lang="en-US" dirty="0" err="1" smtClean="0"/>
                        <a:t>Ghz</a:t>
                      </a:r>
                      <a:endParaRPr lang="en-US" dirty="0"/>
                    </a:p>
                  </a:txBody>
                  <a:tcPr/>
                </a:tc>
                <a:tc>
                  <a:txBody>
                    <a:bodyPr/>
                    <a:lstStyle/>
                    <a:p>
                      <a:r>
                        <a:rPr lang="en-US" dirty="0" smtClean="0"/>
                        <a:t>5 </a:t>
                      </a:r>
                      <a:r>
                        <a:rPr lang="en-US" dirty="0" err="1" smtClean="0"/>
                        <a:t>Ghz</a:t>
                      </a:r>
                      <a:endParaRPr lang="en-US" dirty="0"/>
                    </a:p>
                  </a:txBody>
                  <a:tcPr/>
                </a:tc>
              </a:tr>
              <a:tr h="370840">
                <a:tc>
                  <a:txBody>
                    <a:bodyPr/>
                    <a:lstStyle/>
                    <a:p>
                      <a:r>
                        <a:rPr kumimoji="0" lang="en-US" b="0" i="0" kern="1200" dirty="0" smtClean="0">
                          <a:solidFill>
                            <a:schemeClr val="dk1"/>
                          </a:solidFill>
                          <a:effectLst/>
                          <a:latin typeface="+mn-lt"/>
                          <a:ea typeface="+mn-ea"/>
                          <a:cs typeface="+mn-cs"/>
                        </a:rPr>
                        <a:t>The band is a pretty crowded place, because it’s used by more than just Wi-Fi. Old cordless phones, garage door openers, baby monitors, and other devices tend to use the 2.4 GHz band.</a:t>
                      </a:r>
                    </a:p>
                    <a:p>
                      <a:r>
                        <a:rPr kumimoji="0" lang="en-US" b="0" i="0" kern="1200" dirty="0" smtClean="0">
                          <a:solidFill>
                            <a:schemeClr val="dk1"/>
                          </a:solidFill>
                          <a:effectLst/>
                          <a:latin typeface="+mn-lt"/>
                          <a:ea typeface="+mn-ea"/>
                          <a:cs typeface="+mn-cs"/>
                        </a:rPr>
                        <a:t>Resulting congestion can cause dropped connections and slower-than-expected speeds.</a:t>
                      </a:r>
                      <a:endParaRPr lang="en-US" dirty="0"/>
                    </a:p>
                  </a:txBody>
                  <a:tcPr/>
                </a:tc>
                <a:tc>
                  <a:txBody>
                    <a:bodyPr/>
                    <a:lstStyle/>
                    <a:p>
                      <a:r>
                        <a:rPr kumimoji="0" lang="en-US" b="0" i="0" kern="1200" dirty="0" smtClean="0">
                          <a:solidFill>
                            <a:schemeClr val="dk1"/>
                          </a:solidFill>
                          <a:effectLst/>
                          <a:latin typeface="+mn-lt"/>
                          <a:ea typeface="+mn-ea"/>
                          <a:cs typeface="+mn-cs"/>
                        </a:rPr>
                        <a:t> 5GHz operates on a larger spectrum with more non overlapping channels. </a:t>
                      </a:r>
                      <a:endParaRPr lang="en-US" dirty="0"/>
                    </a:p>
                  </a:txBody>
                  <a:tcPr/>
                </a:tc>
              </a:tr>
              <a:tr h="370840">
                <a:tc>
                  <a:txBody>
                    <a:bodyPr/>
                    <a:lstStyle/>
                    <a:p>
                      <a:r>
                        <a:rPr lang="en-US" dirty="0" smtClean="0"/>
                        <a:t>It can easily pass through obstacles</a:t>
                      </a:r>
                      <a:endParaRPr lang="en-US" dirty="0"/>
                    </a:p>
                  </a:txBody>
                  <a:tcPr/>
                </a:tc>
                <a:tc>
                  <a:txBody>
                    <a:bodyPr/>
                    <a:lstStyle/>
                    <a:p>
                      <a:r>
                        <a:rPr lang="en-US" dirty="0" smtClean="0"/>
                        <a:t>Its hard to pass obstacles</a:t>
                      </a:r>
                      <a:endParaRPr lang="en-US" dirty="0"/>
                    </a:p>
                  </a:txBody>
                  <a:tcPr/>
                </a:tc>
              </a:tr>
            </a:tbl>
          </a:graphicData>
        </a:graphic>
      </p:graphicFrame>
      <p:sp>
        <p:nvSpPr>
          <p:cNvPr id="3" name="Slide Number Placeholder 2"/>
          <p:cNvSpPr>
            <a:spLocks noGrp="1"/>
          </p:cNvSpPr>
          <p:nvPr>
            <p:ph type="sldNum" sz="quarter" idx="12"/>
          </p:nvPr>
        </p:nvSpPr>
        <p:spPr/>
        <p:txBody>
          <a:bodyPr/>
          <a:lstStyle/>
          <a:p>
            <a:pPr>
              <a:defRPr/>
            </a:pPr>
            <a:fld id="{F442767B-48A0-4E92-8BF9-825173DDF3CC}" type="slidenum">
              <a:rPr lang="en-US" smtClean="0"/>
              <a:pPr>
                <a:defRPr/>
              </a:pPr>
              <a:t>87</a:t>
            </a:fld>
            <a:endParaRPr lang="en-US"/>
          </a:p>
        </p:txBody>
      </p:sp>
      <p:sp>
        <p:nvSpPr>
          <p:cNvPr id="4" name="Title 3"/>
          <p:cNvSpPr>
            <a:spLocks noGrp="1"/>
          </p:cNvSpPr>
          <p:nvPr>
            <p:ph type="title"/>
          </p:nvPr>
        </p:nvSpPr>
        <p:spPr/>
        <p:txBody>
          <a:bodyPr/>
          <a:lstStyle/>
          <a:p>
            <a:r>
              <a:rPr lang="en-US" dirty="0" smtClean="0"/>
              <a:t>802.11</a:t>
            </a:r>
            <a:endParaRPr lang="en-US" dirty="0"/>
          </a:p>
        </p:txBody>
      </p:sp>
    </p:spTree>
    <p:extLst>
      <p:ext uri="{BB962C8B-B14F-4D97-AF65-F5344CB8AC3E}">
        <p14:creationId xmlns:p14="http://schemas.microsoft.com/office/powerpoint/2010/main" xmlns="" val="1291764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p:txBody>
          <a:bodyPr/>
          <a:lstStyle/>
          <a:p>
            <a:r>
              <a:rPr lang="en-US" dirty="0" smtClean="0">
                <a:latin typeface="Calibri" pitchFamily="34" charset="0"/>
              </a:rPr>
              <a:t>Sensing Unit </a:t>
            </a:r>
          </a:p>
          <a:p>
            <a:r>
              <a:rPr lang="en-US" dirty="0" smtClean="0">
                <a:latin typeface="Calibri" pitchFamily="34" charset="0"/>
              </a:rPr>
              <a:t>Processing Unit</a:t>
            </a:r>
          </a:p>
          <a:p>
            <a:r>
              <a:rPr lang="en-US" dirty="0" smtClean="0">
                <a:latin typeface="Calibri" pitchFamily="34" charset="0"/>
              </a:rPr>
              <a:t>Transceiver Unit</a:t>
            </a:r>
          </a:p>
          <a:p>
            <a:r>
              <a:rPr lang="en-US" dirty="0" smtClean="0">
                <a:latin typeface="Calibri" pitchFamily="34" charset="0"/>
              </a:rPr>
              <a:t>Power Unit</a:t>
            </a:r>
          </a:p>
          <a:p>
            <a:r>
              <a:rPr lang="en-US" dirty="0" smtClean="0">
                <a:latin typeface="Calibri" pitchFamily="34" charset="0"/>
              </a:rPr>
              <a:t>Location Finding System (optional)</a:t>
            </a:r>
          </a:p>
          <a:p>
            <a:r>
              <a:rPr lang="en-US" dirty="0" smtClean="0">
                <a:latin typeface="Calibri" pitchFamily="34" charset="0"/>
              </a:rPr>
              <a:t>Power Generator (optional)</a:t>
            </a:r>
          </a:p>
          <a:p>
            <a:r>
              <a:rPr lang="en-US" dirty="0" err="1" smtClean="0">
                <a:latin typeface="Calibri" pitchFamily="34" charset="0"/>
              </a:rPr>
              <a:t>Mobilizer</a:t>
            </a:r>
            <a:r>
              <a:rPr lang="en-US" dirty="0" smtClean="0">
                <a:latin typeface="Calibri" pitchFamily="34" charset="0"/>
              </a:rPr>
              <a:t> (optional)</a:t>
            </a:r>
          </a:p>
          <a:p>
            <a:pPr>
              <a:buNone/>
            </a:pPr>
            <a:endParaRPr lang="en-US" sz="2800" dirty="0" smtClean="0">
              <a:latin typeface="Calibri" pitchFamily="34" charset="0"/>
            </a:endParaRP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9</a:t>
            </a:fld>
            <a:endParaRPr lang="en-US"/>
          </a:p>
        </p:txBody>
      </p:sp>
      <p:sp>
        <p:nvSpPr>
          <p:cNvPr id="184322" name="Rectangle 2"/>
          <p:cNvSpPr>
            <a:spLocks noGrp="1" noChangeArrowheads="1"/>
          </p:cNvSpPr>
          <p:nvPr>
            <p:ph type="title"/>
          </p:nvPr>
        </p:nvSpPr>
        <p:spPr>
          <a:xfrm>
            <a:off x="457200" y="609600"/>
            <a:ext cx="8305800" cy="1143000"/>
          </a:xfrm>
        </p:spPr>
        <p:txBody>
          <a:bodyPr/>
          <a:lstStyle/>
          <a:p>
            <a:r>
              <a:rPr lang="en-US" dirty="0" smtClean="0">
                <a:latin typeface="Calibri" pitchFamily="34" charset="0"/>
              </a:rPr>
              <a:t>Sensor Node Components</a:t>
            </a:r>
          </a:p>
        </p:txBody>
      </p:sp>
    </p:spTree>
    <p:extLst>
      <p:ext uri="{BB962C8B-B14F-4D97-AF65-F5344CB8AC3E}">
        <p14:creationId xmlns:p14="http://schemas.microsoft.com/office/powerpoint/2010/main" xmlns="" val="937557597"/>
      </p:ext>
    </p:extLst>
  </p:cSld>
  <p:clrMapOvr>
    <a:masterClrMapping/>
  </p:clrMapOvr>
  <p:transition>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Stallings">
  <a:themeElements>
    <a:clrScheme name="Stalling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Stallings">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Stalling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Stalling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Stalling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lling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Stalling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Stalling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Stalling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4423</TotalTime>
  <Words>3684</Words>
  <Application>Microsoft Office PowerPoint</Application>
  <PresentationFormat>On-screen Show (4:3)</PresentationFormat>
  <Paragraphs>646</Paragraphs>
  <Slides>87</Slides>
  <Notes>24</Notes>
  <HiddenSlides>0</HiddenSlides>
  <MMClips>0</MMClips>
  <ScaleCrop>false</ScaleCrop>
  <HeadingPairs>
    <vt:vector size="4" baseType="variant">
      <vt:variant>
        <vt:lpstr>Theme</vt:lpstr>
      </vt:variant>
      <vt:variant>
        <vt:i4>2</vt:i4>
      </vt:variant>
      <vt:variant>
        <vt:lpstr>Slide Titles</vt:lpstr>
      </vt:variant>
      <vt:variant>
        <vt:i4>87</vt:i4>
      </vt:variant>
    </vt:vector>
  </HeadingPairs>
  <TitlesOfParts>
    <vt:vector size="89" baseType="lpstr">
      <vt:lpstr>Concourse</vt:lpstr>
      <vt:lpstr>Stallings</vt:lpstr>
      <vt:lpstr>Wireless Sensor Networks   </vt:lpstr>
      <vt:lpstr>Objectives</vt:lpstr>
      <vt:lpstr>Syllabus</vt:lpstr>
      <vt:lpstr>Books</vt:lpstr>
      <vt:lpstr>Grading Criteria</vt:lpstr>
      <vt:lpstr>Introduction</vt:lpstr>
      <vt:lpstr>Slide 7</vt:lpstr>
      <vt:lpstr>Sensor Node Components</vt:lpstr>
      <vt:lpstr>Sensor Node Components</vt:lpstr>
      <vt:lpstr>WSN Communication Architecture</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IoT vs WSN</vt:lpstr>
      <vt:lpstr>Advantage of WSN</vt:lpstr>
      <vt:lpstr>Key Terms</vt:lpstr>
      <vt:lpstr>Key Terms</vt:lpstr>
      <vt:lpstr>Key Terms</vt:lpstr>
      <vt:lpstr>Key Terms</vt:lpstr>
      <vt:lpstr>Network deployment</vt:lpstr>
      <vt:lpstr>Network deployment</vt:lpstr>
      <vt:lpstr>Network topology</vt:lpstr>
      <vt:lpstr>Protocols for WSN</vt:lpstr>
      <vt:lpstr>IEEE 802.15.4 vs Zigbee</vt:lpstr>
      <vt:lpstr>Slide 34</vt:lpstr>
      <vt:lpstr>Slide 35</vt:lpstr>
      <vt:lpstr>WSN Open Source Tools</vt:lpstr>
      <vt:lpstr>Lab Assignment-1</vt:lpstr>
      <vt:lpstr>Lab Assignment-2</vt:lpstr>
      <vt:lpstr>List of Lab Experiments</vt:lpstr>
      <vt:lpstr>Slide 40</vt:lpstr>
      <vt:lpstr>Slide 41</vt:lpstr>
      <vt:lpstr>Slide 42</vt:lpstr>
      <vt:lpstr>Data-Centric Routing</vt:lpstr>
      <vt:lpstr>Data Aggregation in WSNs</vt:lpstr>
      <vt:lpstr>Data Dissemination</vt:lpstr>
      <vt:lpstr>Research issues</vt:lpstr>
      <vt:lpstr>Real Time Communication</vt:lpstr>
      <vt:lpstr>Conclusion</vt:lpstr>
      <vt:lpstr>Paper Reviews and Presentations </vt:lpstr>
      <vt:lpstr>References</vt:lpstr>
      <vt:lpstr>References</vt:lpstr>
      <vt:lpstr> Thank you! </vt:lpstr>
      <vt:lpstr>802.15.4</vt:lpstr>
      <vt:lpstr>Conventional Networking</vt:lpstr>
      <vt:lpstr>Conventional Networking</vt:lpstr>
      <vt:lpstr>Spread Spectrum Technology</vt:lpstr>
      <vt:lpstr>Spread Spectrum Technology</vt:lpstr>
      <vt:lpstr>Uses of Spread Spectrum</vt:lpstr>
      <vt:lpstr>Uses of Spread Spectrum</vt:lpstr>
      <vt:lpstr>Spread Spectrum</vt:lpstr>
      <vt:lpstr>Frequency Hopping SS</vt:lpstr>
      <vt:lpstr>Frequency Hopping Systems</vt:lpstr>
      <vt:lpstr>FHSS (Sender)</vt:lpstr>
      <vt:lpstr>Pseudorandom Numbers</vt:lpstr>
      <vt:lpstr>FHSS (Receiver)</vt:lpstr>
      <vt:lpstr>FHSS</vt:lpstr>
      <vt:lpstr>FHSS</vt:lpstr>
      <vt:lpstr>Slow and Fast FHSS</vt:lpstr>
      <vt:lpstr>Slow Frequency Hop Spread Spectrum Using MFSK (M=4, k=2)</vt:lpstr>
      <vt:lpstr>Fast Frequency Hop Spread Spectrum Using MFSK (M=4, k=2)</vt:lpstr>
      <vt:lpstr>Good vs Bad for FHSS</vt:lpstr>
      <vt:lpstr>Direct Sequence Spread Spectrum (DSSS)</vt:lpstr>
      <vt:lpstr>DSSS Channels</vt:lpstr>
      <vt:lpstr>DSSS</vt:lpstr>
      <vt:lpstr>DSSS example</vt:lpstr>
      <vt:lpstr>DSSS Example</vt:lpstr>
      <vt:lpstr>Key operations</vt:lpstr>
      <vt:lpstr>DSSS</vt:lpstr>
      <vt:lpstr>Why it is known as spreading codes</vt:lpstr>
      <vt:lpstr>Signal Speading</vt:lpstr>
      <vt:lpstr>DSSS</vt:lpstr>
      <vt:lpstr>Assignment</vt:lpstr>
      <vt:lpstr>802.11 vs Wi-Fi</vt:lpstr>
      <vt:lpstr>Wi-fi interference</vt:lpstr>
      <vt:lpstr>802.11</vt:lpstr>
      <vt:lpstr>802.11</vt:lpstr>
      <vt:lpstr>802.11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Sensor Networks</dc:title>
  <dc:creator>Arslan</dc:creator>
  <cp:lastModifiedBy>Meenakshi</cp:lastModifiedBy>
  <cp:revision>455</cp:revision>
  <dcterms:created xsi:type="dcterms:W3CDTF">2005-08-04T00:48:54Z</dcterms:created>
  <dcterms:modified xsi:type="dcterms:W3CDTF">2019-02-13T16:03:50Z</dcterms:modified>
</cp:coreProperties>
</file>